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4" r:id="rId4"/>
    <p:sldId id="261" r:id="rId5"/>
    <p:sldId id="262" r:id="rId6"/>
    <p:sldId id="263" r:id="rId7"/>
    <p:sldId id="270" r:id="rId8"/>
    <p:sldId id="268" r:id="rId9"/>
    <p:sldId id="271" r:id="rId10"/>
    <p:sldId id="272" r:id="rId11"/>
    <p:sldId id="274" r:id="rId12"/>
    <p:sldId id="276" r:id="rId13"/>
    <p:sldId id="258" r:id="rId14"/>
    <p:sldId id="273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87201" autoAdjust="0"/>
  </p:normalViewPr>
  <p:slideViewPr>
    <p:cSldViewPr snapToGrid="0">
      <p:cViewPr>
        <p:scale>
          <a:sx n="80" d="100"/>
          <a:sy n="80" d="100"/>
        </p:scale>
        <p:origin x="-552" y="16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eowyn\ctx-home$\Lemke%20Steffen\Desktop\Survey%20results%20-%20final%20dataset%20II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eowyn\ctx-home$\Lemke%20Steffen\Desktop\Usership%20report%20-%20Graph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3182836001905464"/>
          <c:y val="3.7989868750762316E-2"/>
          <c:w val="0.42995326006223422"/>
          <c:h val="0.96201013124923773"/>
        </c:manualLayout>
      </c:layout>
      <c:pieChart>
        <c:varyColors val="1"/>
        <c:ser>
          <c:idx val="0"/>
          <c:order val="0"/>
          <c:dLbls>
            <c:dLbl>
              <c:idx val="0"/>
              <c:layout>
                <c:manualLayout>
                  <c:x val="-0.20585353996704361"/>
                  <c:y val="4.5556269192943019E-2"/>
                </c:manualLayout>
              </c:layout>
              <c:tx>
                <c:rich>
                  <a:bodyPr/>
                  <a:lstStyle/>
                  <a:p>
                    <a:r>
                      <a:rPr lang="en-US" sz="1100" smtClean="0"/>
                      <a:t>Professor (Assoc., Assistant</a:t>
                    </a:r>
                    <a:r>
                      <a:rPr lang="en-US" sz="1100" baseline="0" smtClean="0"/>
                      <a:t> or Full)</a:t>
                    </a:r>
                    <a:r>
                      <a:rPr lang="en-US" sz="1100"/>
                      <a:t>
44%</a:t>
                    </a:r>
                    <a:endParaRPr lang="en-US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7.5724115918885379E-2"/>
                  <c:y val="-2.639536266074210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0.20082505837992556"/>
                  <c:y val="-2.104218163066486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3.2877544517103779E-4"/>
                  <c:y val="7.067403222793303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layout>
                <c:manualLayout>
                  <c:x val="7.3840770863570354E-2"/>
                  <c:y val="0.1093200699707734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2.5085840731780776E-2"/>
                  <c:y val="4.5343207261397657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1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'Various demographics'!$E$9:$E$14</c:f>
              <c:strCache>
                <c:ptCount val="6"/>
                <c:pt idx="0">
                  <c:v>(Associate/Assistant) Professor</c:v>
                </c:pt>
                <c:pt idx="1">
                  <c:v>PostDoc/Senior researcher</c:v>
                </c:pt>
                <c:pt idx="2">
                  <c:v>Research assistant + PhD student</c:v>
                </c:pt>
                <c:pt idx="3">
                  <c:v>Research assistant</c:v>
                </c:pt>
                <c:pt idx="4">
                  <c:v>PhD student</c:v>
                </c:pt>
                <c:pt idx="5">
                  <c:v>Other</c:v>
                </c:pt>
              </c:strCache>
            </c:strRef>
          </c:cat>
          <c:val>
            <c:numRef>
              <c:f>'Various demographics'!$I$9:$I$14</c:f>
              <c:numCache>
                <c:formatCode>General</c:formatCode>
                <c:ptCount val="6"/>
                <c:pt idx="0">
                  <c:v>1421</c:v>
                </c:pt>
                <c:pt idx="1">
                  <c:v>621</c:v>
                </c:pt>
                <c:pt idx="2">
                  <c:v>624</c:v>
                </c:pt>
                <c:pt idx="3">
                  <c:v>89</c:v>
                </c:pt>
                <c:pt idx="4">
                  <c:v>298</c:v>
                </c:pt>
                <c:pt idx="5">
                  <c:v>164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7184003326955258"/>
          <c:y val="3.9396030137528119E-2"/>
          <c:w val="0.48222273911479169"/>
          <c:h val="0.93020548179451223"/>
        </c:manualLayout>
      </c:layout>
      <c:pieChart>
        <c:varyColors val="1"/>
        <c:ser>
          <c:idx val="0"/>
          <c:order val="0"/>
          <c:dPt>
            <c:idx val="3"/>
            <c:bubble3D val="0"/>
            <c:spPr>
              <a:solidFill>
                <a:schemeClr val="accent4">
                  <a:lumMod val="75000"/>
                </a:schemeClr>
              </a:solidFill>
            </c:spPr>
          </c:dPt>
          <c:dPt>
            <c:idx val="4"/>
            <c:bubble3D val="0"/>
            <c:spPr>
              <a:solidFill>
                <a:srgbClr val="3D325E"/>
              </a:solidFill>
            </c:spPr>
          </c:dPt>
          <c:dPt>
            <c:idx val="5"/>
            <c:bubble3D val="0"/>
            <c:spPr>
              <a:solidFill>
                <a:schemeClr val="accent2">
                  <a:lumMod val="50000"/>
                </a:schemeClr>
              </a:solidFill>
            </c:spPr>
          </c:dPt>
          <c:dLbls>
            <c:txPr>
              <a:bodyPr/>
              <a:lstStyle/>
              <a:p>
                <a:pPr>
                  <a:defRPr sz="11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Tabelle1!$L$1:$L$8</c:f>
              <c:strCache>
                <c:ptCount val="8"/>
                <c:pt idx="0">
                  <c:v>Germany</c:v>
                </c:pt>
                <c:pt idx="1">
                  <c:v>USA</c:v>
                </c:pt>
                <c:pt idx="2">
                  <c:v>UK</c:v>
                </c:pt>
                <c:pt idx="3">
                  <c:v>Italy</c:v>
                </c:pt>
                <c:pt idx="4">
                  <c:v>France</c:v>
                </c:pt>
                <c:pt idx="5">
                  <c:v>Spain</c:v>
                </c:pt>
                <c:pt idx="6">
                  <c:v>Austria</c:v>
                </c:pt>
                <c:pt idx="7">
                  <c:v>Other</c:v>
                </c:pt>
              </c:strCache>
            </c:strRef>
          </c:cat>
          <c:val>
            <c:numRef>
              <c:f>Tabelle1!$M$1:$M$8</c:f>
              <c:numCache>
                <c:formatCode>General</c:formatCode>
                <c:ptCount val="8"/>
                <c:pt idx="0">
                  <c:v>1347</c:v>
                </c:pt>
                <c:pt idx="1">
                  <c:v>262</c:v>
                </c:pt>
                <c:pt idx="2">
                  <c:v>135</c:v>
                </c:pt>
                <c:pt idx="3">
                  <c:v>121</c:v>
                </c:pt>
                <c:pt idx="4">
                  <c:v>68</c:v>
                </c:pt>
                <c:pt idx="5">
                  <c:v>60</c:v>
                </c:pt>
                <c:pt idx="6">
                  <c:v>52</c:v>
                </c:pt>
                <c:pt idx="7">
                  <c:v>595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61F0D-03FE-41B3-A71D-3025762962A4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89CE8-D360-43BB-9814-7AC80EC2405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DE" sz="1100" smtClean="0">
                <a:latin typeface="Arial" panose="020B0604020202020204" pitchFamily="34" charset="0"/>
                <a:cs typeface="Arial" panose="020B0604020202020204" pitchFamily="34" charset="0"/>
              </a:rPr>
              <a:t>Derivatives:</a:t>
            </a:r>
            <a:r>
              <a:rPr lang="de-DE" sz="1100" baseline="0" smtClean="0">
                <a:latin typeface="Arial" panose="020B0604020202020204" pitchFamily="34" charset="0"/>
                <a:cs typeface="Arial" panose="020B0604020202020204" pitchFamily="34" charset="0"/>
              </a:rPr>
              <a:t> Journal Impact Factor, H-Index; Altmetric Badge, PLoS ALM</a:t>
            </a:r>
          </a:p>
          <a:p>
            <a:pPr algn="l"/>
            <a:r>
              <a:rPr lang="de-DE" sz="1100" baseline="0" smtClean="0">
                <a:latin typeface="Arial" panose="020B0604020202020204" pitchFamily="34" charset="0"/>
                <a:cs typeface="Arial" panose="020B0604020202020204" pitchFamily="34" charset="0"/>
              </a:rPr>
              <a:t>The short summarizing statements of the approaches already hint at several reasons why web-based metrics are perceived as a promosing complement or alternative to bibliometrics (users, scientific outputs, timeliness, openness)</a:t>
            </a:r>
          </a:p>
          <a:p>
            <a:pPr algn="l"/>
            <a:r>
              <a:rPr lang="de-DE" sz="1100" baseline="0" smtClean="0">
                <a:latin typeface="Arial" panose="020B0604020202020204" pitchFamily="34" charset="0"/>
                <a:cs typeface="Arial" panose="020B0604020202020204" pitchFamily="34" charset="0"/>
              </a:rPr>
              <a:t>But the web-based metrics‘ diversity comes with challenges</a:t>
            </a:r>
            <a:endParaRPr lang="en-US" sz="1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89CE8-D360-43BB-9814-7AC80EC240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12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89CE8-D360-43BB-9814-7AC80EC240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12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89CE8-D360-43BB-9814-7AC80EC240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12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89CE8-D360-43BB-9814-7AC80EC240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1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DE" sz="1800" smtClean="0">
                <a:latin typeface="Arial" panose="020B0604020202020204" pitchFamily="34" charset="0"/>
                <a:cs typeface="Arial" panose="020B0604020202020204" pitchFamily="34" charset="0"/>
              </a:rPr>
              <a:t>Varying premises; different</a:t>
            </a:r>
            <a:r>
              <a:rPr lang="de-DE" sz="1800" baseline="0" smtClean="0">
                <a:latin typeface="Arial" panose="020B0604020202020204" pitchFamily="34" charset="0"/>
                <a:cs typeface="Arial" panose="020B0604020202020204" pitchFamily="34" charset="0"/>
              </a:rPr>
              <a:t> platform types follow different modes of communication, cater to different needs, accommodate different userships that are the originators of the measured signals; these lists are not exhaustive</a:t>
            </a:r>
          </a:p>
          <a:p>
            <a:pPr algn="l"/>
            <a:r>
              <a:rPr lang="de-DE" sz="1800" baseline="0" smtClean="0">
                <a:latin typeface="Arial" panose="020B0604020202020204" pitchFamily="34" charset="0"/>
                <a:cs typeface="Arial" panose="020B0604020202020204" pitchFamily="34" charset="0"/>
              </a:rPr>
              <a:t>So this heterogeneity leads to a lot of questions that should be adressed – many of which we aim to address during our project – but for this paper, we concentrated on two for now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89CE8-D360-43BB-9814-7AC80EC240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12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89CE8-D360-43BB-9814-7AC80EC240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1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89CE8-D360-43BB-9814-7AC80EC240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12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DE" sz="1800" smtClean="0">
                <a:latin typeface="Arial" panose="020B0604020202020204" pitchFamily="34" charset="0"/>
                <a:cs typeface="Arial" panose="020B0604020202020204" pitchFamily="34" charset="0"/>
              </a:rPr>
              <a:t>Explain choice of platforms;</a:t>
            </a:r>
            <a:r>
              <a:rPr lang="de-DE" sz="1800" baseline="0" smtClean="0">
                <a:latin typeface="Arial" panose="020B0604020202020204" pitchFamily="34" charset="0"/>
                <a:cs typeface="Arial" panose="020B0604020202020204" pitchFamily="34" charset="0"/>
              </a:rPr>
              <a:t> explain choice of actions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89CE8-D360-43BB-9814-7AC80EC240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12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89CE8-D360-43BB-9814-7AC80EC240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12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89CE8-D360-43BB-9814-7AC80EC240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12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89CE8-D360-43BB-9814-7AC80EC240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12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89CE8-D360-43BB-9814-7AC80EC240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1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98E3FCF4-8424-4AFB-AD1F-5D0A45B371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500835" y="5489820"/>
            <a:ext cx="12659884" cy="2219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47CDB-2548-4D17-80D1-CD7D2EC99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2821A6B-8BD0-49A1-853E-A116A6EDD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B1C141-2D5A-4E9C-9FAC-148657A7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AA55-E391-43C2-AE85-A4FCAAF0F48D}" type="datetime1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5F6B7DF-C921-4158-ACB6-C4C52AF3B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43370E-950C-4D0C-A265-8D216CAB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5FC2-8FBA-4550-B4EE-801065CB699A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F0010A3-09CB-47BF-8258-D6C5A0601A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7593" y="860873"/>
            <a:ext cx="718131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0B12F0E-87B6-45DF-A891-9CDB0AD3DA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6541" y="-566129"/>
            <a:ext cx="7185742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8054C04-8F4F-4D60-BE12-A03C145B26E8}"/>
              </a:ext>
            </a:extLst>
          </p:cNvPr>
          <p:cNvSpPr txBox="1"/>
          <p:nvPr userDrawn="1"/>
        </p:nvSpPr>
        <p:spPr>
          <a:xfrm>
            <a:off x="-92906" y="5298487"/>
            <a:ext cx="93110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ebas Neue Bold" panose="020B0606020202050201" pitchFamily="34" charset="0"/>
              </a:rPr>
              <a:t>#ASIST18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BE6654E-268E-4F9B-B381-72AE1C8715B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963" y="5498542"/>
            <a:ext cx="3328086" cy="1359458"/>
          </a:xfrm>
          <a:prstGeom prst="rect">
            <a:avLst/>
          </a:prstGeom>
          <a:solidFill>
            <a:schemeClr val="bg1">
              <a:alpha val="88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9567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ABDD2C-7128-4547-A4B5-2B6801AD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4A9D6AF-55F8-457C-B214-8EFE49A4D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563B93-7E9D-4C0F-8F3A-DA4BD33B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259B7-A821-44FE-8D2D-0235F97B7E3A}" type="datetime1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6563FE-FABC-4F75-BE15-8FE6258E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A67E0E8-877F-49EC-AAC7-99F33598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5FC2-8FBA-4550-B4EE-801065CB699A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0A8402AB-864E-4A08-B498-4F800CD45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51"/>
          <a:stretch/>
        </p:blipFill>
        <p:spPr>
          <a:xfrm>
            <a:off x="-500835" y="6021422"/>
            <a:ext cx="12659884" cy="2018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DBEF6E5-DFCC-474A-9029-47544D5AD2CC}"/>
              </a:ext>
            </a:extLst>
          </p:cNvPr>
          <p:cNvSpPr txBox="1"/>
          <p:nvPr userDrawn="1"/>
        </p:nvSpPr>
        <p:spPr>
          <a:xfrm>
            <a:off x="144047" y="6097055"/>
            <a:ext cx="931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reflection blurRad="6350" stA="60000" endA="900" endPos="58000" dir="5400000" sy="-100000" algn="bl" rotWithShape="0"/>
                </a:effectLst>
                <a:latin typeface="Bebas Neue Bold" panose="020B0606020202050201" pitchFamily="34" charset="0"/>
              </a:rPr>
              <a:t>#</a:t>
            </a:r>
            <a:r>
              <a:rPr lang="en-US" sz="2000" b="1" dirty="0">
                <a:solidFill>
                  <a:srgbClr val="002060"/>
                </a:solidFill>
                <a:effectLst>
                  <a:reflection stA="46000" endPos="60000" dist="29997" dir="5400000" sy="-100000" algn="bl" rotWithShape="0"/>
                </a:effectLst>
                <a:latin typeface="Bebas Neue Bold" panose="020B0606020202050201" pitchFamily="34" charset="0"/>
              </a:rPr>
              <a:t>ASIST18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E5C7851-CDE2-4559-AA56-FCF986BAF3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401" y="5968496"/>
            <a:ext cx="2159014" cy="88191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65570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57A4183-3EB9-4072-A51B-381577573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73A5C7A-8533-467D-AEC0-750963B94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5B9D50E-FB4A-40C5-896E-397D6192B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7D403-7536-4979-8593-0E8AD3BC7831}" type="datetime1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F18A33-3476-4A69-9A7C-097355F3F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CD74E27-5F17-4A26-87E7-83E29954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5FC2-8FBA-4550-B4EE-801065CB699A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E1D98243-0DEC-4CA0-BAF0-F82B980F1A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51"/>
          <a:stretch/>
        </p:blipFill>
        <p:spPr>
          <a:xfrm>
            <a:off x="-500835" y="6021422"/>
            <a:ext cx="12659884" cy="2018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4C61819-2BE5-4456-A750-575FFE708BF1}"/>
              </a:ext>
            </a:extLst>
          </p:cNvPr>
          <p:cNvSpPr txBox="1"/>
          <p:nvPr userDrawn="1"/>
        </p:nvSpPr>
        <p:spPr>
          <a:xfrm>
            <a:off x="144047" y="6097055"/>
            <a:ext cx="931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reflection blurRad="6350" stA="60000" endA="900" endPos="58000" dir="5400000" sy="-100000" algn="bl" rotWithShape="0"/>
                </a:effectLst>
                <a:latin typeface="Bebas Neue Bold" panose="020B0606020202050201" pitchFamily="34" charset="0"/>
              </a:rPr>
              <a:t>#</a:t>
            </a:r>
            <a:r>
              <a:rPr lang="en-US" sz="2000" b="1" dirty="0">
                <a:solidFill>
                  <a:srgbClr val="002060"/>
                </a:solidFill>
                <a:effectLst>
                  <a:reflection stA="46000" endPos="60000" dist="29997" dir="5400000" sy="-100000" algn="bl" rotWithShape="0"/>
                </a:effectLst>
                <a:latin typeface="Bebas Neue Bold" panose="020B0606020202050201" pitchFamily="34" charset="0"/>
              </a:rPr>
              <a:t>ASIST18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E248318-69FD-44B6-807C-B8400E4BF0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401" y="5968496"/>
            <a:ext cx="2159014" cy="88191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26550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616815" y="6036640"/>
            <a:ext cx="10943424" cy="283172"/>
            <a:chOff x="467544" y="5860168"/>
            <a:chExt cx="8207568" cy="283172"/>
          </a:xfrm>
        </p:grpSpPr>
        <p:pic>
          <p:nvPicPr>
            <p:cNvPr id="5" name="Grafik 4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5910828"/>
              <a:ext cx="2248346" cy="189236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662" y="5871595"/>
              <a:ext cx="529174" cy="233404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 userDrawn="1"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5860168"/>
              <a:ext cx="432352" cy="233404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 userDrawn="1"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3720" y="5889230"/>
              <a:ext cx="661392" cy="232432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 userDrawn="1"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3" t="37890" r="18033" b="45147"/>
            <a:stretch/>
          </p:blipFill>
          <p:spPr>
            <a:xfrm>
              <a:off x="5866298" y="5867552"/>
              <a:ext cx="1375872" cy="275788"/>
            </a:xfrm>
            <a:prstGeom prst="rect">
              <a:avLst/>
            </a:prstGeom>
          </p:spPr>
        </p:pic>
      </p:grpSp>
      <p:sp>
        <p:nvSpPr>
          <p:cNvPr id="11" name="Textfeld 10"/>
          <p:cNvSpPr txBox="1"/>
          <p:nvPr userDrawn="1"/>
        </p:nvSpPr>
        <p:spPr>
          <a:xfrm>
            <a:off x="1583499" y="1916832"/>
            <a:ext cx="450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1469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AD6C7BFE-EB7B-4862-AD74-294E7CA78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51"/>
          <a:stretch/>
        </p:blipFill>
        <p:spPr>
          <a:xfrm>
            <a:off x="-500835" y="6021422"/>
            <a:ext cx="12659884" cy="2018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BDD880-8513-4158-9959-D7DE90EF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3E010E-9592-4665-9DA6-FC15096F1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84BA5B8-144A-4111-B7E0-81E852EF3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D73E-56FB-44F8-9539-B613D12B8AC4}" type="datetime1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81AC93-4D2E-4C74-9C87-645321E7A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EBE05FC-23C4-468A-A0CD-FF3CFFAB1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5FC2-8FBA-4550-B4EE-801065CB699A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A3921F3-54DC-4A88-B404-12BABE7CF9CD}"/>
              </a:ext>
            </a:extLst>
          </p:cNvPr>
          <p:cNvSpPr txBox="1"/>
          <p:nvPr userDrawn="1"/>
        </p:nvSpPr>
        <p:spPr>
          <a:xfrm>
            <a:off x="144047" y="6097055"/>
            <a:ext cx="931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reflection blurRad="6350" stA="60000" endA="900" endPos="58000" dir="5400000" sy="-100000" algn="bl" rotWithShape="0"/>
                </a:effectLst>
                <a:latin typeface="Bebas Neue Bold" panose="020B0606020202050201" pitchFamily="34" charset="0"/>
              </a:rPr>
              <a:t>#</a:t>
            </a:r>
            <a:r>
              <a:rPr lang="en-US" sz="2000" b="1" dirty="0">
                <a:solidFill>
                  <a:srgbClr val="002060"/>
                </a:solidFill>
                <a:effectLst>
                  <a:reflection stA="46000" endPos="60000" dist="29997" dir="5400000" sy="-100000" algn="bl" rotWithShape="0"/>
                </a:effectLst>
                <a:latin typeface="Bebas Neue Bold" panose="020B0606020202050201" pitchFamily="34" charset="0"/>
              </a:rPr>
              <a:t>ASIST18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D608142-E3CE-41F2-A916-5689E7990A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401" y="5968496"/>
            <a:ext cx="2159014" cy="88191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80947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887B82-C82A-40ED-A417-C91160BF3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965FE1F-0B50-45E2-9135-909BBBB00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51825F1-D6E5-46D1-B26C-D35E8962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5AA41-814D-4EC6-91ED-76767E5687B8}" type="datetime1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7317B09-0A5A-4FAD-91A1-E254B027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653418-6372-444C-A3AC-393A4554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5FC2-8FBA-4550-B4EE-801065CB699A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5EABF77-6749-4DAB-94C7-F9A76D3DFB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51"/>
          <a:stretch/>
        </p:blipFill>
        <p:spPr>
          <a:xfrm>
            <a:off x="-500835" y="6021422"/>
            <a:ext cx="12659884" cy="2018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CF8C517-D486-4F9A-AC4D-A7AE349B4115}"/>
              </a:ext>
            </a:extLst>
          </p:cNvPr>
          <p:cNvSpPr txBox="1"/>
          <p:nvPr userDrawn="1"/>
        </p:nvSpPr>
        <p:spPr>
          <a:xfrm>
            <a:off x="144047" y="6097055"/>
            <a:ext cx="931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reflection blurRad="6350" stA="60000" endA="900" endPos="58000" dir="5400000" sy="-100000" algn="bl" rotWithShape="0"/>
                </a:effectLst>
                <a:latin typeface="Bebas Neue Bold" panose="020B0606020202050201" pitchFamily="34" charset="0"/>
              </a:rPr>
              <a:t>#</a:t>
            </a:r>
            <a:r>
              <a:rPr lang="en-US" sz="2000" b="1" dirty="0">
                <a:solidFill>
                  <a:srgbClr val="002060"/>
                </a:solidFill>
                <a:effectLst>
                  <a:reflection stA="46000" endPos="60000" dist="29997" dir="5400000" sy="-100000" algn="bl" rotWithShape="0"/>
                </a:effectLst>
                <a:latin typeface="Bebas Neue Bold" panose="020B0606020202050201" pitchFamily="34" charset="0"/>
              </a:rPr>
              <a:t>ASIST18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9B68067-C34D-4CD3-8093-DBBE6AF7B2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401" y="5968496"/>
            <a:ext cx="2159014" cy="88191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3587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831DE8-3142-4DD4-B301-A1440CD6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59A34C-590E-46AF-9447-82E08B714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D5FE5CA-1923-44F4-83AC-3748B4F47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D07B6F5-D273-4F96-B996-A11C20F0E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8CFB-5ADC-4D68-9A3C-63F11A348E69}" type="datetime1">
              <a:rPr lang="en-US" smtClean="0"/>
              <a:t>11/8/2018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F47C3F9-8D48-4526-8552-32CA1A62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1D8A4D0-79BD-4499-A69E-BD7F85D2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5FC2-8FBA-4550-B4EE-801065CB699A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4766425F-0A07-4386-A4A0-A6C1183E7D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51"/>
          <a:stretch/>
        </p:blipFill>
        <p:spPr>
          <a:xfrm>
            <a:off x="-500835" y="6021422"/>
            <a:ext cx="12659884" cy="2018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04AD7DC-1CCD-4914-B1F9-0B8EA9F3B8C1}"/>
              </a:ext>
            </a:extLst>
          </p:cNvPr>
          <p:cNvSpPr txBox="1"/>
          <p:nvPr userDrawn="1"/>
        </p:nvSpPr>
        <p:spPr>
          <a:xfrm>
            <a:off x="144047" y="6097055"/>
            <a:ext cx="931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reflection blurRad="6350" stA="60000" endA="900" endPos="58000" dir="5400000" sy="-100000" algn="bl" rotWithShape="0"/>
                </a:effectLst>
                <a:latin typeface="Bebas Neue Bold" panose="020B0606020202050201" pitchFamily="34" charset="0"/>
              </a:rPr>
              <a:t>#</a:t>
            </a:r>
            <a:r>
              <a:rPr lang="en-US" sz="2000" b="1" dirty="0">
                <a:solidFill>
                  <a:srgbClr val="002060"/>
                </a:solidFill>
                <a:effectLst>
                  <a:reflection stA="46000" endPos="60000" dist="29997" dir="5400000" sy="-100000" algn="bl" rotWithShape="0"/>
                </a:effectLst>
                <a:latin typeface="Bebas Neue Bold" panose="020B0606020202050201" pitchFamily="34" charset="0"/>
              </a:rPr>
              <a:t>ASIST18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513CBF0-6120-43BE-A76D-3523E6AAD1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401" y="5968496"/>
            <a:ext cx="2159014" cy="88191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1760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00D5CF-67DF-4A17-88DB-71D64353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FB7BC45-3C58-492E-B581-14BF67369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2E790B1-D4C3-451B-BFF2-2C8C6FBAA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D11A2FE-0AD1-4B1D-A3C6-CEE73C637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C8CC49B-CD27-40A6-9DB1-0BCB13C48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DFDC24E-6FBF-4F4C-B78D-107D1086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E542-FBE1-4B3C-A723-7F78D2162A67}" type="datetime1">
              <a:rPr lang="en-US" smtClean="0"/>
              <a:t>11/8/2018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AC2E86C-8C6C-46D3-BDE2-9F2A4C4F3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10AC6BE-CD27-4B09-BE05-EE923FE8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5FC2-8FBA-4550-B4EE-801065CB699A}" type="slidenum">
              <a:rPr lang="en-US" smtClean="0"/>
              <a:t>‹Nr.›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2AB568AB-2BA1-40BE-B1B5-B683CD1D4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51"/>
          <a:stretch/>
        </p:blipFill>
        <p:spPr>
          <a:xfrm>
            <a:off x="-500835" y="6021422"/>
            <a:ext cx="12659884" cy="20184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9484C87-7080-404D-8D4E-6044BA4D41C6}"/>
              </a:ext>
            </a:extLst>
          </p:cNvPr>
          <p:cNvSpPr txBox="1"/>
          <p:nvPr userDrawn="1"/>
        </p:nvSpPr>
        <p:spPr>
          <a:xfrm>
            <a:off x="144047" y="6097055"/>
            <a:ext cx="931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reflection blurRad="6350" stA="60000" endA="900" endPos="58000" dir="5400000" sy="-100000" algn="bl" rotWithShape="0"/>
                </a:effectLst>
                <a:latin typeface="Bebas Neue Bold" panose="020B0606020202050201" pitchFamily="34" charset="0"/>
              </a:rPr>
              <a:t>#</a:t>
            </a:r>
            <a:r>
              <a:rPr lang="en-US" sz="2000" b="1" dirty="0">
                <a:solidFill>
                  <a:srgbClr val="002060"/>
                </a:solidFill>
                <a:effectLst>
                  <a:reflection stA="46000" endPos="60000" dist="29997" dir="5400000" sy="-100000" algn="bl" rotWithShape="0"/>
                </a:effectLst>
                <a:latin typeface="Bebas Neue Bold" panose="020B0606020202050201" pitchFamily="34" charset="0"/>
              </a:rPr>
              <a:t>ASIST18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D7AAF55-4DC0-4893-9E9B-99163C8CC1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401" y="5968496"/>
            <a:ext cx="2159014" cy="88191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6891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9CE61B-2F16-4328-8FDB-A9DC2122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A369E09-270C-4914-907D-C611CDE18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CB85-BEBD-484F-B743-67E5E0612E7B}" type="datetime1">
              <a:rPr lang="en-US" smtClean="0"/>
              <a:t>11/8/2018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543B3ED-FFB5-47DA-80B5-8D2727CBA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3245648-2F8E-4EAD-BA3B-0C4997762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5FC2-8FBA-4550-B4EE-801065CB699A}" type="slidenum">
              <a:rPr lang="en-US" smtClean="0"/>
              <a:t>‹Nr.›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E4BC13E1-1E12-42E7-8257-6D77BEF447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51"/>
          <a:stretch/>
        </p:blipFill>
        <p:spPr>
          <a:xfrm>
            <a:off x="-500835" y="6021422"/>
            <a:ext cx="12659884" cy="20184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A16DF1B-21E0-4D6A-A9DC-D2F334AE1C40}"/>
              </a:ext>
            </a:extLst>
          </p:cNvPr>
          <p:cNvSpPr txBox="1"/>
          <p:nvPr userDrawn="1"/>
        </p:nvSpPr>
        <p:spPr>
          <a:xfrm>
            <a:off x="144047" y="6097055"/>
            <a:ext cx="931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reflection blurRad="6350" stA="60000" endA="900" endPos="58000" dir="5400000" sy="-100000" algn="bl" rotWithShape="0"/>
                </a:effectLst>
                <a:latin typeface="Bebas Neue Bold" panose="020B0606020202050201" pitchFamily="34" charset="0"/>
              </a:rPr>
              <a:t>#</a:t>
            </a:r>
            <a:r>
              <a:rPr lang="en-US" sz="2000" b="1" dirty="0">
                <a:solidFill>
                  <a:srgbClr val="002060"/>
                </a:solidFill>
                <a:effectLst>
                  <a:reflection stA="46000" endPos="60000" dist="29997" dir="5400000" sy="-100000" algn="bl" rotWithShape="0"/>
                </a:effectLst>
                <a:latin typeface="Bebas Neue Bold" panose="020B0606020202050201" pitchFamily="34" charset="0"/>
              </a:rPr>
              <a:t>ASIST18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F47C30D-B7D4-4FFE-A8EE-3DC70739EFC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401" y="5968496"/>
            <a:ext cx="2159014" cy="88191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3330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8F8259A-6DD9-43C4-A7B6-80DAB460A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B2CB-2C48-4305-BF0C-89B0B36C14BE}" type="datetime1">
              <a:rPr lang="en-US" smtClean="0"/>
              <a:t>11/8/2018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89ED5C1-89BD-47C4-9195-6A9E5F138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CC312EB-F8E5-4138-AF6E-0BEBA6F9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5FC2-8FBA-4550-B4EE-801065CB699A}" type="slidenum">
              <a:rPr lang="en-US" smtClean="0"/>
              <a:t>‹Nr.›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73D2E53C-7B04-4120-B5EE-8BAD1099A7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51"/>
          <a:stretch/>
        </p:blipFill>
        <p:spPr>
          <a:xfrm>
            <a:off x="-500835" y="6021422"/>
            <a:ext cx="12659884" cy="2018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9E12CB8-23EB-4F11-8103-2CDF58FB9179}"/>
              </a:ext>
            </a:extLst>
          </p:cNvPr>
          <p:cNvSpPr txBox="1"/>
          <p:nvPr userDrawn="1"/>
        </p:nvSpPr>
        <p:spPr>
          <a:xfrm>
            <a:off x="144047" y="6097055"/>
            <a:ext cx="931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reflection blurRad="6350" stA="60000" endA="900" endPos="58000" dir="5400000" sy="-100000" algn="bl" rotWithShape="0"/>
                </a:effectLst>
                <a:latin typeface="Bebas Neue Bold" panose="020B0606020202050201" pitchFamily="34" charset="0"/>
              </a:rPr>
              <a:t>#</a:t>
            </a:r>
            <a:r>
              <a:rPr lang="en-US" sz="2000" b="1" dirty="0">
                <a:solidFill>
                  <a:srgbClr val="002060"/>
                </a:solidFill>
                <a:effectLst>
                  <a:reflection stA="46000" endPos="60000" dist="29997" dir="5400000" sy="-100000" algn="bl" rotWithShape="0"/>
                </a:effectLst>
                <a:latin typeface="Bebas Neue Bold" panose="020B0606020202050201" pitchFamily="34" charset="0"/>
              </a:rPr>
              <a:t>ASIST18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BF9E5E5-FFDD-4127-984A-55DEC45B2BE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401" y="5968496"/>
            <a:ext cx="2159014" cy="88191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89501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223F3E-6C9A-4260-A194-2671D4F1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E55654-19DB-4664-843C-4C1475F09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5B557B5-7316-44DD-9EB7-6D1FD773F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9B0EE5B-6A02-469D-A36C-F8BCE2078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E576D-8D7F-4815-9617-46F4FFCF5557}" type="datetime1">
              <a:rPr lang="en-US" smtClean="0"/>
              <a:t>11/8/2018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B15D6FB-8347-44BC-8240-D47382D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B98B439-354F-4F98-9D11-3109E51E6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5FC2-8FBA-4550-B4EE-801065CB699A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C52D0E25-09D5-4CC1-8CAA-8B1E5994A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51"/>
          <a:stretch/>
        </p:blipFill>
        <p:spPr>
          <a:xfrm>
            <a:off x="-500835" y="6021422"/>
            <a:ext cx="12659884" cy="2018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C359257-1DFE-459E-B751-4DFC8DC44F96}"/>
              </a:ext>
            </a:extLst>
          </p:cNvPr>
          <p:cNvSpPr txBox="1"/>
          <p:nvPr userDrawn="1"/>
        </p:nvSpPr>
        <p:spPr>
          <a:xfrm>
            <a:off x="144047" y="6097055"/>
            <a:ext cx="931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reflection blurRad="6350" stA="60000" endA="900" endPos="58000" dir="5400000" sy="-100000" algn="bl" rotWithShape="0"/>
                </a:effectLst>
                <a:latin typeface="Bebas Neue Bold" panose="020B0606020202050201" pitchFamily="34" charset="0"/>
              </a:rPr>
              <a:t>#</a:t>
            </a:r>
            <a:r>
              <a:rPr lang="en-US" sz="2000" b="1" dirty="0">
                <a:solidFill>
                  <a:srgbClr val="002060"/>
                </a:solidFill>
                <a:effectLst>
                  <a:reflection stA="46000" endPos="60000" dist="29997" dir="5400000" sy="-100000" algn="bl" rotWithShape="0"/>
                </a:effectLst>
                <a:latin typeface="Bebas Neue Bold" panose="020B0606020202050201" pitchFamily="34" charset="0"/>
              </a:rPr>
              <a:t>ASIST18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ADB1F8E-6420-4AD8-879D-5097A135CD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401" y="5968496"/>
            <a:ext cx="2159014" cy="88191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42458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049846-C47E-4C46-A7F7-5BCA0E22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673B09A-3DE2-4CC3-B2FB-63EFEECDD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BFBFDF1-B034-42DC-A781-4CA4616C8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0B1C233-5ABF-43B6-86F2-E75FFD4A2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7BD4-6C40-4418-99D3-B9A3F0C60A14}" type="datetime1">
              <a:rPr lang="en-US" smtClean="0"/>
              <a:t>11/8/2018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7B33BF9-118B-483B-9A57-E29DA0FF4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A89C987-CE7B-4832-976C-85CE812A8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5FC2-8FBA-4550-B4EE-801065CB699A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D929EF29-24E3-4CE1-9ACB-04BAB5DC7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51"/>
          <a:stretch/>
        </p:blipFill>
        <p:spPr>
          <a:xfrm>
            <a:off x="-500835" y="6021422"/>
            <a:ext cx="12659884" cy="2018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C3028F9-99EC-4FEA-812F-F077B77F9D07}"/>
              </a:ext>
            </a:extLst>
          </p:cNvPr>
          <p:cNvSpPr txBox="1"/>
          <p:nvPr userDrawn="1"/>
        </p:nvSpPr>
        <p:spPr>
          <a:xfrm>
            <a:off x="144047" y="6097055"/>
            <a:ext cx="931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reflection blurRad="6350" stA="60000" endA="900" endPos="58000" dir="5400000" sy="-100000" algn="bl" rotWithShape="0"/>
                </a:effectLst>
                <a:latin typeface="Bebas Neue Bold" panose="020B0606020202050201" pitchFamily="34" charset="0"/>
              </a:rPr>
              <a:t>#</a:t>
            </a:r>
            <a:r>
              <a:rPr lang="en-US" sz="2000" b="1" dirty="0">
                <a:solidFill>
                  <a:srgbClr val="002060"/>
                </a:solidFill>
                <a:effectLst>
                  <a:reflection stA="46000" endPos="60000" dist="29997" dir="5400000" sy="-100000" algn="bl" rotWithShape="0"/>
                </a:effectLst>
                <a:latin typeface="Bebas Neue Bold" panose="020B0606020202050201" pitchFamily="34" charset="0"/>
              </a:rPr>
              <a:t>ASIST18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AB2A974-48B0-4458-BB8D-DCB130DFF3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401" y="5968496"/>
            <a:ext cx="2159014" cy="88191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4856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8E05AD2-8894-40B6-875B-16F288ACE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0931CF0-E151-4E33-8130-DBAFD318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76771F-7DAB-4EA9-8558-3B504C79A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46947-A66C-4D35-B7F6-76B532B5FAC0}" type="datetime1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045F91A-A505-4062-9CC9-797EF1EDA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0B3F68C-862F-4CC0-ADCE-24B958530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B5FC2-8FBA-4550-B4EE-801065CB699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9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8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0.jpeg"/><Relationship Id="rId10" Type="http://schemas.openxmlformats.org/officeDocument/2006/relationships/image" Target="../media/image63.png"/><Relationship Id="rId4" Type="http://schemas.openxmlformats.org/officeDocument/2006/relationships/image" Target="../media/image75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83.png"/><Relationship Id="rId7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20.png"/><Relationship Id="rId21" Type="http://schemas.openxmlformats.org/officeDocument/2006/relationships/image" Target="../media/image49.png"/><Relationship Id="rId7" Type="http://schemas.openxmlformats.org/officeDocument/2006/relationships/image" Target="../media/image19.png"/><Relationship Id="rId12" Type="http://schemas.openxmlformats.org/officeDocument/2006/relationships/image" Target="../media/image40.jpe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23.jpe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22.png"/><Relationship Id="rId9" Type="http://schemas.openxmlformats.org/officeDocument/2006/relationships/image" Target="../media/image37.jpeg"/><Relationship Id="rId1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jpeg"/><Relationship Id="rId18" Type="http://schemas.openxmlformats.org/officeDocument/2006/relationships/image" Target="../media/image64.png"/><Relationship Id="rId26" Type="http://schemas.openxmlformats.org/officeDocument/2006/relationships/image" Target="../media/image71.png"/><Relationship Id="rId3" Type="http://schemas.openxmlformats.org/officeDocument/2006/relationships/image" Target="../media/image50.jpeg"/><Relationship Id="rId21" Type="http://schemas.openxmlformats.org/officeDocument/2006/relationships/image" Target="../media/image18.png"/><Relationship Id="rId34" Type="http://schemas.openxmlformats.org/officeDocument/2006/relationships/image" Target="../media/image79.jpe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2.png"/><Relationship Id="rId20" Type="http://schemas.openxmlformats.org/officeDocument/2006/relationships/image" Target="../media/image66.jpe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31" Type="http://schemas.openxmlformats.org/officeDocument/2006/relationships/image" Target="../media/image76.png"/><Relationship Id="rId4" Type="http://schemas.openxmlformats.org/officeDocument/2006/relationships/image" Target="../media/image51.png"/><Relationship Id="rId9" Type="http://schemas.openxmlformats.org/officeDocument/2006/relationships/image" Target="../media/image17.png"/><Relationship Id="rId14" Type="http://schemas.openxmlformats.org/officeDocument/2006/relationships/image" Target="../media/image60.jpe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8.png"/><Relationship Id="rId18" Type="http://schemas.openxmlformats.org/officeDocument/2006/relationships/image" Target="../media/image53.png"/><Relationship Id="rId26" Type="http://schemas.openxmlformats.org/officeDocument/2006/relationships/image" Target="../media/image66.jpeg"/><Relationship Id="rId3" Type="http://schemas.openxmlformats.org/officeDocument/2006/relationships/image" Target="../media/image80.png"/><Relationship Id="rId21" Type="http://schemas.openxmlformats.org/officeDocument/2006/relationships/image" Target="../media/image59.jpeg"/><Relationship Id="rId34" Type="http://schemas.openxmlformats.org/officeDocument/2006/relationships/image" Target="../media/image77.png"/><Relationship Id="rId7" Type="http://schemas.openxmlformats.org/officeDocument/2006/relationships/image" Target="../media/image58.png"/><Relationship Id="rId12" Type="http://schemas.openxmlformats.org/officeDocument/2006/relationships/image" Target="../media/image81.png"/><Relationship Id="rId17" Type="http://schemas.openxmlformats.org/officeDocument/2006/relationships/image" Target="../media/image52.png"/><Relationship Id="rId25" Type="http://schemas.openxmlformats.org/officeDocument/2006/relationships/image" Target="../media/image65.png"/><Relationship Id="rId3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0.jpeg"/><Relationship Id="rId24" Type="http://schemas.openxmlformats.org/officeDocument/2006/relationships/image" Target="../media/image63.png"/><Relationship Id="rId32" Type="http://schemas.openxmlformats.org/officeDocument/2006/relationships/image" Target="../media/image74.png"/><Relationship Id="rId5" Type="http://schemas.openxmlformats.org/officeDocument/2006/relationships/image" Target="../media/image50.jpeg"/><Relationship Id="rId15" Type="http://schemas.openxmlformats.org/officeDocument/2006/relationships/image" Target="../media/image69.png"/><Relationship Id="rId23" Type="http://schemas.openxmlformats.org/officeDocument/2006/relationships/image" Target="../media/image62.png"/><Relationship Id="rId28" Type="http://schemas.openxmlformats.org/officeDocument/2006/relationships/image" Target="../media/image70.png"/><Relationship Id="rId36" Type="http://schemas.openxmlformats.org/officeDocument/2006/relationships/image" Target="../media/image79.jpeg"/><Relationship Id="rId10" Type="http://schemas.openxmlformats.org/officeDocument/2006/relationships/image" Target="../media/image57.png"/><Relationship Id="rId19" Type="http://schemas.openxmlformats.org/officeDocument/2006/relationships/image" Target="../media/image54.png"/><Relationship Id="rId31" Type="http://schemas.openxmlformats.org/officeDocument/2006/relationships/image" Target="../media/image73.png"/><Relationship Id="rId4" Type="http://schemas.openxmlformats.org/officeDocument/2006/relationships/image" Target="../media/image76.png"/><Relationship Id="rId9" Type="http://schemas.openxmlformats.org/officeDocument/2006/relationships/image" Target="../media/image56.png"/><Relationship Id="rId14" Type="http://schemas.openxmlformats.org/officeDocument/2006/relationships/image" Target="../media/image68.png"/><Relationship Id="rId22" Type="http://schemas.openxmlformats.org/officeDocument/2006/relationships/image" Target="../media/image61.png"/><Relationship Id="rId27" Type="http://schemas.openxmlformats.org/officeDocument/2006/relationships/image" Target="../media/image67.png"/><Relationship Id="rId30" Type="http://schemas.openxmlformats.org/officeDocument/2006/relationships/image" Target="../media/image72.png"/><Relationship Id="rId35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40AB6C-4C64-4988-B1FD-743E52E1B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Are </a:t>
            </a:r>
            <a:r>
              <a:rPr lang="de-DE" dirty="0" err="1" smtClean="0"/>
              <a:t>There</a:t>
            </a:r>
            <a:r>
              <a:rPr lang="de-DE" smtClean="0"/>
              <a:t> Different Types of Online Research Impact?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8AE4DCF-C12A-4DD5-A058-AA7ECD0E55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u="sng" smtClean="0"/>
              <a:t>Steffen Lemke</a:t>
            </a:r>
            <a:r>
              <a:rPr lang="de-DE" smtClean="0"/>
              <a:t>, Maryam Mehrazar, Athanasios Mazarakis, Isabella Peters</a:t>
            </a:r>
            <a:endParaRPr lang="en-US"/>
          </a:p>
        </p:txBody>
      </p:sp>
      <p:pic>
        <p:nvPicPr>
          <p:cNvPr id="4" name="Picture 2" descr="D:\Benutzer\Lemke Steffen\Pictures\metrics 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534" y="149634"/>
            <a:ext cx="1840988" cy="81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5FC2-8FBA-4550-B4EE-801065CB699A}" type="slidenum">
              <a:rPr lang="en-US" smtClean="0"/>
              <a:t>1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1638300" y="4410075"/>
            <a:ext cx="889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>
                <a:solidFill>
                  <a:schemeClr val="bg1">
                    <a:lumMod val="50000"/>
                  </a:schemeClr>
                </a:solidFill>
              </a:rPr>
              <a:t>These slides can be found on Zenodo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82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6314BB3D-A961-4016-962A-D63559DD175D}"/>
              </a:ext>
            </a:extLst>
          </p:cNvPr>
          <p:cNvSpPr txBox="1">
            <a:spLocks/>
          </p:cNvSpPr>
          <p:nvPr/>
        </p:nvSpPr>
        <p:spPr>
          <a:xfrm>
            <a:off x="942975" y="1304925"/>
            <a:ext cx="7762875" cy="4548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smtClean="0"/>
              <a:t>42 actions with responses from 150+ survey respondents: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1800" b="1" smtClean="0"/>
          </a:p>
          <a:p>
            <a:pPr marL="0" indent="0">
              <a:buFont typeface="Arial" panose="020B0604020202020204" pitchFamily="34" charset="0"/>
              <a:buNone/>
            </a:pPr>
            <a:endParaRPr lang="de-DE" sz="1800" b="1" smtClean="0"/>
          </a:p>
          <a:p>
            <a:pPr marL="0" indent="0">
              <a:buFont typeface="Arial" panose="020B0604020202020204" pitchFamily="34" charset="0"/>
              <a:buNone/>
            </a:pPr>
            <a:endParaRPr lang="de-DE" sz="1800" b="1" smtClean="0"/>
          </a:p>
          <a:p>
            <a:pPr marL="0" indent="0">
              <a:buFont typeface="Arial" panose="020B0604020202020204" pitchFamily="34" charset="0"/>
              <a:buNone/>
            </a:pPr>
            <a:endParaRPr lang="de-DE" sz="1800" b="1" smtClean="0"/>
          </a:p>
          <a:p>
            <a:pPr marL="0" indent="0">
              <a:buFont typeface="Arial" panose="020B0604020202020204" pitchFamily="34" charset="0"/>
              <a:buNone/>
            </a:pPr>
            <a:endParaRPr lang="de-DE" sz="1800" b="1" smtClean="0"/>
          </a:p>
          <a:p>
            <a:pPr marL="0" indent="0">
              <a:buFont typeface="Arial" panose="020B0604020202020204" pitchFamily="34" charset="0"/>
              <a:buNone/>
            </a:pPr>
            <a:endParaRPr lang="de-DE" sz="1800" b="1" smtClean="0"/>
          </a:p>
          <a:p>
            <a:pPr marL="0" indent="0">
              <a:buFont typeface="Arial" panose="020B0604020202020204" pitchFamily="34" charset="0"/>
              <a:buNone/>
            </a:pPr>
            <a:endParaRPr lang="de-DE" sz="1800" b="1" smtClean="0"/>
          </a:p>
          <a:p>
            <a:pPr marL="0" indent="0">
              <a:buFont typeface="Arial" panose="020B0604020202020204" pitchFamily="34" charset="0"/>
              <a:buNone/>
            </a:pPr>
            <a:endParaRPr lang="de-DE" sz="1800" b="1" smtClean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62DB9B-8230-487A-8DCB-85436F98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/>
              <a:t>RQ2: Which online actions are reliably used to express positive sentiments towards their targets</a:t>
            </a:r>
            <a:r>
              <a:rPr lang="en-US" sz="4000" smtClean="0"/>
              <a:t>?</a:t>
            </a:r>
            <a:endParaRPr lang="de-DE" sz="4000"/>
          </a:p>
        </p:txBody>
      </p:sp>
      <p:sp>
        <p:nvSpPr>
          <p:cNvPr id="12" name="Ellipse 11"/>
          <p:cNvSpPr/>
          <p:nvPr/>
        </p:nvSpPr>
        <p:spPr>
          <a:xfrm>
            <a:off x="11711210" y="5603329"/>
            <a:ext cx="350874" cy="3402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>
                <a:solidFill>
                  <a:schemeClr val="tx1"/>
                </a:solidFill>
              </a:rPr>
              <a:t>8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xmlns="" id="{6314BB3D-A961-4016-962A-D63559DD1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50" y="1123950"/>
            <a:ext cx="5105400" cy="4729163"/>
          </a:xfrm>
        </p:spPr>
        <p:txBody>
          <a:bodyPr>
            <a:normAutofit/>
          </a:bodyPr>
          <a:lstStyle/>
          <a:p>
            <a:endParaRPr lang="de-DE" sz="1800" b="1" smtClean="0"/>
          </a:p>
          <a:p>
            <a:pPr marL="0" indent="0">
              <a:buNone/>
            </a:pPr>
            <a:endParaRPr lang="de-DE" sz="1800" b="1" smtClean="0"/>
          </a:p>
          <a:p>
            <a:pPr marL="0" indent="0">
              <a:buNone/>
            </a:pPr>
            <a:endParaRPr lang="de-DE" sz="1800" b="1"/>
          </a:p>
          <a:p>
            <a:pPr marL="0" indent="0">
              <a:buNone/>
            </a:pPr>
            <a:endParaRPr lang="de-DE" sz="1800" b="1" smtClean="0"/>
          </a:p>
          <a:p>
            <a:pPr marL="0" indent="0">
              <a:buNone/>
            </a:pPr>
            <a:endParaRPr lang="de-DE" sz="1800" b="1"/>
          </a:p>
          <a:p>
            <a:pPr marL="0" indent="0">
              <a:buNone/>
            </a:pPr>
            <a:endParaRPr lang="de-DE" sz="1800" b="1" smtClean="0"/>
          </a:p>
          <a:p>
            <a:pPr marL="0" indent="0">
              <a:buNone/>
            </a:pPr>
            <a:endParaRPr lang="de-DE" sz="1800" b="1"/>
          </a:p>
          <a:p>
            <a:pPr marL="0" indent="0">
              <a:buNone/>
            </a:pPr>
            <a:endParaRPr lang="de-DE" sz="1800" b="1" smtClean="0"/>
          </a:p>
          <a:p>
            <a:pPr marL="0" indent="0">
              <a:buNone/>
            </a:pPr>
            <a:endParaRPr lang="de-DE" sz="1800" b="1" smtClean="0"/>
          </a:p>
          <a:p>
            <a:pPr marL="0" indent="0">
              <a:buNone/>
            </a:pPr>
            <a:endParaRPr lang="de-DE" sz="1800" b="1"/>
          </a:p>
          <a:p>
            <a:pPr marL="0" indent="0">
              <a:buNone/>
            </a:pPr>
            <a:endParaRPr lang="en-US" sz="1800" b="1" dirty="0" smtClean="0"/>
          </a:p>
          <a:p>
            <a:pPr marL="0" indent="0" algn="ctr">
              <a:buNone/>
            </a:pPr>
            <a:r>
              <a:rPr lang="en-US" sz="1800" b="1" smtClean="0"/>
              <a:t>Share of users of an action who exclusively perform it to express a positive stance towards its target.</a:t>
            </a:r>
            <a:endParaRPr lang="en-US" sz="1800" b="1" dirty="0" smtClean="0"/>
          </a:p>
        </p:txBody>
      </p:sp>
      <p:pic>
        <p:nvPicPr>
          <p:cNvPr id="1026" name="Picture 2" descr="L:\Papers &amp; Veröffentlichungen\ACM Web Science\RQ2-Figure_sw2_reversedXax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300" y="1677988"/>
            <a:ext cx="4595813" cy="35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/>
          <p:cNvGrpSpPr/>
          <p:nvPr/>
        </p:nvGrpSpPr>
        <p:grpSpPr>
          <a:xfrm>
            <a:off x="2887284" y="1893665"/>
            <a:ext cx="558189" cy="291896"/>
            <a:chOff x="3691892" y="4471961"/>
            <a:chExt cx="558189" cy="291896"/>
          </a:xfrm>
        </p:grpSpPr>
        <p:sp>
          <p:nvSpPr>
            <p:cNvPr id="8" name="Rechteck 7"/>
            <p:cNvSpPr/>
            <p:nvPr/>
          </p:nvSpPr>
          <p:spPr>
            <a:xfrm>
              <a:off x="3701127" y="4471961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fik 8" descr="Bildergebnis für thumbs u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1892" y="4488653"/>
              <a:ext cx="270000" cy="2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6" descr="Bildergebnis für Youtub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1417" y="4486070"/>
              <a:ext cx="263677" cy="263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Gerade Verbindung 4"/>
          <p:cNvCxnSpPr>
            <a:endCxn id="8" idx="3"/>
          </p:cNvCxnSpPr>
          <p:nvPr/>
        </p:nvCxnSpPr>
        <p:spPr>
          <a:xfrm flipH="1" flipV="1">
            <a:off x="3445473" y="2039613"/>
            <a:ext cx="1478952" cy="21781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pieren 13"/>
          <p:cNvGrpSpPr/>
          <p:nvPr/>
        </p:nvGrpSpPr>
        <p:grpSpPr>
          <a:xfrm>
            <a:off x="2740458" y="2474492"/>
            <a:ext cx="558189" cy="291896"/>
            <a:chOff x="6684990" y="4119856"/>
            <a:chExt cx="558189" cy="291896"/>
          </a:xfrm>
        </p:grpSpPr>
        <p:sp>
          <p:nvSpPr>
            <p:cNvPr id="15" name="Rechteck 14"/>
            <p:cNvSpPr/>
            <p:nvPr/>
          </p:nvSpPr>
          <p:spPr>
            <a:xfrm>
              <a:off x="6694225" y="4119856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fik 15" descr="Bildergebnis für thumbs u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4990" y="4136548"/>
              <a:ext cx="270000" cy="2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2" descr="Ähnliches Foto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3644" y="4158164"/>
              <a:ext cx="293884" cy="220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8" name="Gerade Verbindung 17"/>
          <p:cNvCxnSpPr>
            <a:endCxn id="15" idx="3"/>
          </p:cNvCxnSpPr>
          <p:nvPr/>
        </p:nvCxnSpPr>
        <p:spPr>
          <a:xfrm flipH="1">
            <a:off x="3298647" y="2474492"/>
            <a:ext cx="1625778" cy="14594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pieren 20"/>
          <p:cNvGrpSpPr/>
          <p:nvPr/>
        </p:nvGrpSpPr>
        <p:grpSpPr>
          <a:xfrm>
            <a:off x="8876043" y="3021260"/>
            <a:ext cx="548954" cy="291896"/>
            <a:chOff x="4903810" y="3130867"/>
            <a:chExt cx="548954" cy="291896"/>
          </a:xfrm>
        </p:grpSpPr>
        <p:sp>
          <p:nvSpPr>
            <p:cNvPr id="22" name="Rechteck 21"/>
            <p:cNvSpPr/>
            <p:nvPr/>
          </p:nvSpPr>
          <p:spPr>
            <a:xfrm>
              <a:off x="4903810" y="3130867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" descr="Bildergebnis für facebook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482" y="3159592"/>
              <a:ext cx="234000" cy="23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D:\Benutzer\Lemke Steffen\Pictures\6784-2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6012" y="3174621"/>
              <a:ext cx="222750" cy="227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5" name="Gerade Verbindung 24"/>
          <p:cNvCxnSpPr>
            <a:stCxn id="22" idx="1"/>
          </p:cNvCxnSpPr>
          <p:nvPr/>
        </p:nvCxnSpPr>
        <p:spPr>
          <a:xfrm flipH="1">
            <a:off x="7334250" y="3167208"/>
            <a:ext cx="1541793" cy="4118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/>
        </p:nvGrpSpPr>
        <p:grpSpPr>
          <a:xfrm>
            <a:off x="8755143" y="3726498"/>
            <a:ext cx="548954" cy="291896"/>
            <a:chOff x="7877180" y="4469590"/>
            <a:chExt cx="548954" cy="291896"/>
          </a:xfrm>
        </p:grpSpPr>
        <p:sp>
          <p:nvSpPr>
            <p:cNvPr id="27" name="Rechteck 26"/>
            <p:cNvSpPr/>
            <p:nvPr/>
          </p:nvSpPr>
          <p:spPr>
            <a:xfrm>
              <a:off x="7877180" y="4469590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chart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02355" y="4508952"/>
              <a:ext cx="213170" cy="213172"/>
            </a:xfrm>
            <a:prstGeom prst="rect">
              <a:avLst/>
            </a:prstGeom>
          </p:spPr>
        </p:pic>
        <p:pic>
          <p:nvPicPr>
            <p:cNvPr id="29" name="Picture 17" descr="Ãhnliches Foto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4099" y="4485390"/>
              <a:ext cx="263359" cy="263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Gerade Verbindung 29"/>
          <p:cNvCxnSpPr>
            <a:stCxn id="27" idx="1"/>
          </p:cNvCxnSpPr>
          <p:nvPr/>
        </p:nvCxnSpPr>
        <p:spPr>
          <a:xfrm flipH="1" flipV="1">
            <a:off x="6838950" y="3579019"/>
            <a:ext cx="1916193" cy="29342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50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6314BB3D-A961-4016-962A-D63559DD175D}"/>
              </a:ext>
            </a:extLst>
          </p:cNvPr>
          <p:cNvSpPr txBox="1">
            <a:spLocks/>
          </p:cNvSpPr>
          <p:nvPr/>
        </p:nvSpPr>
        <p:spPr>
          <a:xfrm>
            <a:off x="942975" y="1304924"/>
            <a:ext cx="9944100" cy="4752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b="1" smtClean="0"/>
              <a:t>Users of web-based metrics need to differentiate carefully with regard to platforms and action types that metrics are based on. </a:t>
            </a:r>
          </a:p>
          <a:p>
            <a:pPr lvl="1"/>
            <a:r>
              <a:rPr lang="de-DE" sz="1600" b="1"/>
              <a:t>Different platforms/actions </a:t>
            </a:r>
            <a:r>
              <a:rPr lang="de-DE" sz="1600" b="1" smtClean="0"/>
              <a:t>reflect different </a:t>
            </a:r>
            <a:r>
              <a:rPr lang="de-DE" sz="1600" b="1"/>
              <a:t>users‘ </a:t>
            </a:r>
            <a:r>
              <a:rPr lang="de-DE" sz="1600" b="1" smtClean="0"/>
              <a:t>judgments. </a:t>
            </a:r>
          </a:p>
          <a:p>
            <a:pPr lvl="1"/>
            <a:endParaRPr lang="de-DE" sz="1600" b="1" smtClean="0"/>
          </a:p>
          <a:p>
            <a:r>
              <a:rPr lang="de-DE" sz="2000" b="1" smtClean="0"/>
              <a:t>Aggregations are dangerous. </a:t>
            </a:r>
          </a:p>
          <a:p>
            <a:pPr lvl="1"/>
            <a:r>
              <a:rPr lang="de-DE" sz="1600" b="1" smtClean="0"/>
              <a:t>If needed, examining individual actions closely can reveal shared properties that might serve as a basis for reasonable aggregations. </a:t>
            </a:r>
          </a:p>
          <a:p>
            <a:pPr lvl="1"/>
            <a:endParaRPr lang="de-DE" sz="1600" b="1" smtClean="0"/>
          </a:p>
          <a:p>
            <a:r>
              <a:rPr lang="de-DE" sz="2000" b="1" smtClean="0"/>
              <a:t>Or, more optimistically: web-based metrics for research assessment offer much more interesting information as is currently utilized!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62DB9B-8230-487A-8DCB-85436F98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smtClean="0"/>
              <a:t>Conclusions</a:t>
            </a:r>
            <a:endParaRPr lang="de-DE" sz="4000"/>
          </a:p>
        </p:txBody>
      </p:sp>
      <p:sp>
        <p:nvSpPr>
          <p:cNvPr id="12" name="Ellipse 11"/>
          <p:cNvSpPr/>
          <p:nvPr/>
        </p:nvSpPr>
        <p:spPr>
          <a:xfrm>
            <a:off x="11711210" y="5603329"/>
            <a:ext cx="350874" cy="3402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>
                <a:solidFill>
                  <a:schemeClr val="tx1"/>
                </a:solidFill>
              </a:rPr>
              <a:t>9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79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381000" y="1602507"/>
            <a:ext cx="11201400" cy="3816424"/>
          </a:xfrm>
        </p:spPr>
        <p:txBody>
          <a:bodyPr/>
          <a:lstStyle/>
          <a:p>
            <a:pPr marL="0" lvl="0" indent="0" algn="ctr">
              <a:buNone/>
            </a:pPr>
            <a:r>
              <a:rPr lang="de-DE" dirty="0" err="1">
                <a:solidFill>
                  <a:schemeClr val="tx1"/>
                </a:solidFill>
              </a:rPr>
              <a:t>Thank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you</a:t>
            </a:r>
            <a:r>
              <a:rPr lang="de-DE" dirty="0" smtClean="0">
                <a:solidFill>
                  <a:schemeClr val="tx1"/>
                </a:solidFill>
              </a:rPr>
              <a:t>!</a:t>
            </a:r>
            <a:endParaRPr lang="de-DE" dirty="0" smtClean="0"/>
          </a:p>
          <a:p>
            <a:pPr lvl="2"/>
            <a:endParaRPr lang="de-DE" dirty="0"/>
          </a:p>
        </p:txBody>
      </p:sp>
      <p:pic>
        <p:nvPicPr>
          <p:cNvPr id="3" name="Picture 2" descr="D:\Benutzer\Lemke Steffen\Pictures\metrics 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862" y="2574499"/>
            <a:ext cx="2968088" cy="130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/>
          <p:cNvGrpSpPr/>
          <p:nvPr/>
        </p:nvGrpSpPr>
        <p:grpSpPr>
          <a:xfrm>
            <a:off x="1958036" y="5274640"/>
            <a:ext cx="8207568" cy="283172"/>
            <a:chOff x="467544" y="5860168"/>
            <a:chExt cx="8207568" cy="283172"/>
          </a:xfrm>
        </p:grpSpPr>
        <p:pic>
          <p:nvPicPr>
            <p:cNvPr id="5" name="Grafik 4"/>
            <p:cNvPicPr>
              <a:picLocks noChangeAspect="1"/>
            </p:cNvPicPr>
            <p:nvPr userDrawn="1"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5910828"/>
              <a:ext cx="2248346" cy="189236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 userDrawn="1"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662" y="5871595"/>
              <a:ext cx="529174" cy="233404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 userDrawn="1"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5860168"/>
              <a:ext cx="432352" cy="233404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 userDrawn="1"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3720" y="5889230"/>
              <a:ext cx="661392" cy="232432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 userDrawn="1"/>
          </p:nvPicPr>
          <p:blipFill rotWithShape="1"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3" t="37890" r="18033" b="45147"/>
            <a:stretch/>
          </p:blipFill>
          <p:spPr>
            <a:xfrm>
              <a:off x="5866298" y="5867552"/>
              <a:ext cx="1375872" cy="275788"/>
            </a:xfrm>
            <a:prstGeom prst="rect">
              <a:avLst/>
            </a:prstGeom>
          </p:spPr>
        </p:pic>
      </p:grpSp>
      <p:sp>
        <p:nvSpPr>
          <p:cNvPr id="10" name="Rechteck 9"/>
          <p:cNvSpPr/>
          <p:nvPr/>
        </p:nvSpPr>
        <p:spPr>
          <a:xfrm>
            <a:off x="304800" y="5895975"/>
            <a:ext cx="114966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nhaltsplatzhalter 1"/>
          <p:cNvSpPr txBox="1">
            <a:spLocks/>
          </p:cNvSpPr>
          <p:nvPr/>
        </p:nvSpPr>
        <p:spPr>
          <a:xfrm>
            <a:off x="5314950" y="1535832"/>
            <a:ext cx="6276975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de-DE" sz="2400" smtClean="0"/>
          </a:p>
          <a:p>
            <a:pPr marL="914400" lvl="2" indent="0">
              <a:buNone/>
            </a:pPr>
            <a:endParaRPr lang="de-DE" sz="2400" smtClean="0"/>
          </a:p>
          <a:p>
            <a:pPr lvl="2"/>
            <a:endParaRPr lang="de-DE" sz="2400" smtClean="0"/>
          </a:p>
          <a:p>
            <a:pPr lvl="2"/>
            <a:r>
              <a:rPr lang="de-DE" sz="2400" smtClean="0"/>
              <a:t>Web: </a:t>
            </a:r>
            <a:r>
              <a:rPr lang="de-DE" sz="2400" smtClean="0">
                <a:solidFill>
                  <a:schemeClr val="accent1"/>
                </a:solidFill>
              </a:rPr>
              <a:t>metrics-project.net</a:t>
            </a:r>
          </a:p>
          <a:p>
            <a:pPr lvl="2"/>
            <a:r>
              <a:rPr lang="de-DE" sz="2400" smtClean="0"/>
              <a:t>Email: </a:t>
            </a:r>
            <a:r>
              <a:rPr lang="de-DE" sz="2400" smtClean="0">
                <a:solidFill>
                  <a:schemeClr val="accent1"/>
                </a:solidFill>
              </a:rPr>
              <a:t>s.lemke@zbw.eu</a:t>
            </a:r>
          </a:p>
          <a:p>
            <a:pPr lvl="2"/>
            <a:r>
              <a:rPr lang="de-DE" sz="2400" smtClean="0"/>
              <a:t>Twitter: </a:t>
            </a:r>
            <a:r>
              <a:rPr lang="de-DE" sz="2400" smtClean="0">
                <a:solidFill>
                  <a:schemeClr val="accent1"/>
                </a:solidFill>
              </a:rPr>
              <a:t>@metrics_project</a:t>
            </a:r>
            <a:r>
              <a:rPr lang="de-DE" sz="2400" smtClean="0"/>
              <a:t>, </a:t>
            </a:r>
            <a:r>
              <a:rPr lang="de-DE" sz="2400" smtClean="0">
                <a:solidFill>
                  <a:schemeClr val="accent1"/>
                </a:solidFill>
              </a:rPr>
              <a:t>@stl90</a:t>
            </a:r>
            <a:endParaRPr lang="de-DE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03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326BC7-2394-445F-A3E5-F14EC50D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7265C34-0618-482F-B9D6-FF761B9DA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-24319"/>
            <a:ext cx="10287000" cy="68580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5FC2-8FBA-4550-B4EE-801065CB69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7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62DB9B-8230-487A-8DCB-85436F98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smtClean="0"/>
              <a:t>RQ1: Results from Welch tests as tables</a:t>
            </a:r>
            <a:endParaRPr lang="de-DE" sz="4000"/>
          </a:p>
        </p:txBody>
      </p:sp>
      <p:pic>
        <p:nvPicPr>
          <p:cNvPr id="2050" name="Picture 2" descr="L:\Präsentationen\ASIS&amp;T\tabl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1717674"/>
            <a:ext cx="5670550" cy="342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L:\Präsentationen\ASIS&amp;T\tabl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1736724"/>
            <a:ext cx="56007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53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6314BB3D-A961-4016-962A-D63559DD175D}"/>
              </a:ext>
            </a:extLst>
          </p:cNvPr>
          <p:cNvSpPr txBox="1">
            <a:spLocks/>
          </p:cNvSpPr>
          <p:nvPr/>
        </p:nvSpPr>
        <p:spPr>
          <a:xfrm>
            <a:off x="942975" y="1304924"/>
            <a:ext cx="9944100" cy="4752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smtClean="0"/>
              <a:t>The study‘s sample was heavily biased towards economists/social scientists as well as researchers from Germany</a:t>
            </a:r>
          </a:p>
          <a:p>
            <a:endParaRPr lang="de-DE" sz="2000" smtClean="0"/>
          </a:p>
          <a:p>
            <a:r>
              <a:rPr lang="de-DE" sz="2000" smtClean="0"/>
              <a:t>Although it might be a reasonable assumption that the lion‘s share of online interactions with scientific products is performed by researchers, the influence of non-academic users on web-based metrics should be considered in future studies as well</a:t>
            </a:r>
          </a:p>
          <a:p>
            <a:endParaRPr lang="de-DE" sz="2000" smtClean="0"/>
          </a:p>
          <a:p>
            <a:r>
              <a:rPr lang="de-DE" sz="2000" smtClean="0"/>
              <a:t>The survey results reveal only a temporary snapshot of the participating researchers‘ social media usage – reliable predictions about researchers‘ long-term behaviour are not possible</a:t>
            </a:r>
          </a:p>
          <a:p>
            <a:endParaRPr lang="de-DE" sz="2000" smtClean="0"/>
          </a:p>
          <a:p>
            <a:r>
              <a:rPr lang="de-DE" sz="2000" smtClean="0"/>
              <a:t>General weakness of surveys: dependency on the participants‘ perceptions and memories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62DB9B-8230-487A-8DCB-85436F98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smtClean="0"/>
              <a:t>Study Limitations</a:t>
            </a:r>
            <a:endParaRPr lang="de-DE" sz="4000"/>
          </a:p>
        </p:txBody>
      </p:sp>
    </p:spTree>
    <p:extLst>
      <p:ext uri="{BB962C8B-B14F-4D97-AF65-F5344CB8AC3E}">
        <p14:creationId xmlns:p14="http://schemas.microsoft.com/office/powerpoint/2010/main" val="331930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166555" y="1610718"/>
            <a:ext cx="5470571" cy="403187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smtClean="0"/>
              <a:t>Altmetrics/usage metrics (= web-based metrics):</a:t>
            </a:r>
            <a:endParaRPr lang="de-DE" sz="1600" b="1" dirty="0"/>
          </a:p>
          <a:p>
            <a:endParaRPr lang="de-DE" sz="1600" smtClean="0"/>
          </a:p>
          <a:p>
            <a:endParaRPr lang="de-DE" sz="1600"/>
          </a:p>
          <a:p>
            <a:endParaRPr lang="de-DE" sz="1600" smtClean="0"/>
          </a:p>
          <a:p>
            <a:endParaRPr lang="de-DE" sz="1600"/>
          </a:p>
          <a:p>
            <a:endParaRPr lang="de-DE" sz="1600" smtClean="0"/>
          </a:p>
          <a:p>
            <a:endParaRPr lang="de-DE" sz="1600"/>
          </a:p>
          <a:p>
            <a:endParaRPr lang="de-DE" sz="1600" smtClean="0"/>
          </a:p>
          <a:p>
            <a:endParaRPr lang="de-DE" sz="1600"/>
          </a:p>
          <a:p>
            <a:endParaRPr lang="de-DE" sz="1600" smtClean="0"/>
          </a:p>
          <a:p>
            <a:endParaRPr lang="de-DE" sz="1600"/>
          </a:p>
          <a:p>
            <a:endParaRPr lang="de-DE" sz="1600" dirty="0" smtClean="0"/>
          </a:p>
          <a:p>
            <a:pPr algn="ctr"/>
            <a:endParaRPr lang="de-DE" sz="1600" i="1" smtClean="0"/>
          </a:p>
          <a:p>
            <a:pPr algn="ctr"/>
            <a:endParaRPr lang="de-DE" sz="1600" i="1"/>
          </a:p>
          <a:p>
            <a:pPr algn="ctr"/>
            <a:endParaRPr lang="de-DE" sz="1600" i="1" smtClean="0"/>
          </a:p>
          <a:p>
            <a:pPr algn="ctr"/>
            <a:r>
              <a:rPr lang="de-DE" sz="1600" i="1" smtClean="0"/>
              <a:t>How often do users interact with a scientific output online?</a:t>
            </a:r>
            <a:endParaRPr lang="de-DE" sz="1600" i="1" dirty="0" smtClean="0"/>
          </a:p>
        </p:txBody>
      </p:sp>
      <p:pic>
        <p:nvPicPr>
          <p:cNvPr id="5" name="Picture 4" descr="D:\Benutzer\Lemke Steffen\Pictures\citation_analysi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29" y="2380455"/>
            <a:ext cx="5137832" cy="225689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D:\Benutzer\Lemke Steffen\Pictures\altmetric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011" y="2299221"/>
            <a:ext cx="3481658" cy="270748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413762" y="1610719"/>
            <a:ext cx="5470571" cy="403187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smtClean="0"/>
              <a:t>Bibliometrics:</a:t>
            </a:r>
            <a:endParaRPr lang="de-DE" sz="1600" dirty="0"/>
          </a:p>
          <a:p>
            <a:endParaRPr lang="de-DE" sz="1600" smtClean="0"/>
          </a:p>
          <a:p>
            <a:endParaRPr lang="de-DE" sz="1600"/>
          </a:p>
          <a:p>
            <a:endParaRPr lang="de-DE" sz="1600" smtClean="0"/>
          </a:p>
          <a:p>
            <a:endParaRPr lang="de-DE" sz="1600"/>
          </a:p>
          <a:p>
            <a:endParaRPr lang="de-DE" sz="1600" smtClean="0"/>
          </a:p>
          <a:p>
            <a:endParaRPr lang="de-DE" sz="1600"/>
          </a:p>
          <a:p>
            <a:endParaRPr lang="de-DE" sz="1600" smtClean="0"/>
          </a:p>
          <a:p>
            <a:endParaRPr lang="de-DE" sz="1600" smtClean="0"/>
          </a:p>
          <a:p>
            <a:endParaRPr lang="de-DE" sz="1600" smtClean="0"/>
          </a:p>
          <a:p>
            <a:endParaRPr lang="de-DE" sz="1600"/>
          </a:p>
          <a:p>
            <a:endParaRPr lang="de-DE" sz="1600" i="1"/>
          </a:p>
          <a:p>
            <a:endParaRPr lang="de-DE" sz="1600" i="1" smtClean="0"/>
          </a:p>
          <a:p>
            <a:pPr algn="ctr"/>
            <a:endParaRPr lang="de-DE" sz="1600" i="1"/>
          </a:p>
          <a:p>
            <a:pPr algn="ctr"/>
            <a:endParaRPr lang="de-DE" sz="1600" i="1" smtClean="0"/>
          </a:p>
          <a:p>
            <a:pPr algn="ctr"/>
            <a:r>
              <a:rPr lang="de-DE" sz="1600" i="1" smtClean="0"/>
              <a:t>How often are scientific articles cited by other scientific articles?</a:t>
            </a:r>
            <a:endParaRPr lang="de-DE" sz="1600" i="1" dirty="0" smtClean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62DB9B-8230-487A-8DCB-85436F98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Metrics for Research Evaluation</a:t>
            </a:r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1711210" y="5603329"/>
            <a:ext cx="350874" cy="3402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>
                <a:solidFill>
                  <a:schemeClr val="tx1"/>
                </a:solidFill>
              </a:rPr>
              <a:t>1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17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62DB9B-8230-487A-8DCB-85436F98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smtClean="0"/>
              <a:t>Challenge for Web-based Metrics: Heterogeneity</a:t>
            </a:r>
            <a:endParaRPr lang="en-US" sz="4000"/>
          </a:p>
        </p:txBody>
      </p:sp>
      <p:sp>
        <p:nvSpPr>
          <p:cNvPr id="12" name="Ellipse 11"/>
          <p:cNvSpPr/>
          <p:nvPr/>
        </p:nvSpPr>
        <p:spPr>
          <a:xfrm>
            <a:off x="11711210" y="5603329"/>
            <a:ext cx="350874" cy="3402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>
                <a:solidFill>
                  <a:schemeClr val="tx1"/>
                </a:solidFill>
              </a:rPr>
              <a:t>2</a:t>
            </a: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24" name="Gruppieren 1023"/>
          <p:cNvGrpSpPr/>
          <p:nvPr/>
        </p:nvGrpSpPr>
        <p:grpSpPr>
          <a:xfrm>
            <a:off x="9421534" y="1564650"/>
            <a:ext cx="2520000" cy="2520000"/>
            <a:chOff x="4891502" y="3434850"/>
            <a:chExt cx="2520000" cy="2520000"/>
          </a:xfrm>
        </p:grpSpPr>
        <p:pic>
          <p:nvPicPr>
            <p:cNvPr id="44" name="Grafik 43" descr="Bildergebnis für thumbs u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142" y="4604596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Grafik 44" descr="Bildergebnis für shar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2298" y="5262879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Grafik 45" descr="Bildergebnis für bookmark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4837" y="4604596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chart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2380" y="5262879"/>
              <a:ext cx="539996" cy="540000"/>
            </a:xfrm>
            <a:prstGeom prst="rect">
              <a:avLst/>
            </a:prstGeom>
          </p:spPr>
        </p:pic>
        <p:pic>
          <p:nvPicPr>
            <p:cNvPr id="48" name="chart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00290" y="4334596"/>
              <a:ext cx="503059" cy="540000"/>
            </a:xfrm>
            <a:prstGeom prst="rect">
              <a:avLst/>
            </a:prstGeom>
          </p:spPr>
        </p:pic>
        <p:sp>
          <p:nvSpPr>
            <p:cNvPr id="68" name="Ellipse 67"/>
            <p:cNvSpPr/>
            <p:nvPr/>
          </p:nvSpPr>
          <p:spPr>
            <a:xfrm>
              <a:off x="4891502" y="3434850"/>
              <a:ext cx="2520000" cy="2520000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feld 72"/>
            <p:cNvSpPr txBox="1"/>
            <p:nvPr/>
          </p:nvSpPr>
          <p:spPr>
            <a:xfrm>
              <a:off x="5000625" y="3742491"/>
              <a:ext cx="23085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/>
                <a:t>Action types</a:t>
              </a:r>
              <a:endParaRPr lang="en-US" b="1" baseline="30000" dirty="0"/>
            </a:p>
          </p:txBody>
        </p:sp>
      </p:grpSp>
      <p:grpSp>
        <p:nvGrpSpPr>
          <p:cNvPr id="1025" name="Gruppieren 1024"/>
          <p:cNvGrpSpPr/>
          <p:nvPr/>
        </p:nvGrpSpPr>
        <p:grpSpPr>
          <a:xfrm>
            <a:off x="6367647" y="1564650"/>
            <a:ext cx="2520000" cy="2520000"/>
            <a:chOff x="3037368" y="1454850"/>
            <a:chExt cx="2520000" cy="2520000"/>
          </a:xfrm>
        </p:grpSpPr>
        <p:pic>
          <p:nvPicPr>
            <p:cNvPr id="25" name="Picture 32" descr="Bildergebnis für researchgat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687" y="2362638"/>
              <a:ext cx="527361" cy="527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Ellipse 66"/>
            <p:cNvSpPr/>
            <p:nvPr/>
          </p:nvSpPr>
          <p:spPr>
            <a:xfrm>
              <a:off x="3037368" y="1454850"/>
              <a:ext cx="2520000" cy="25200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feld 74"/>
            <p:cNvSpPr txBox="1"/>
            <p:nvPr/>
          </p:nvSpPr>
          <p:spPr>
            <a:xfrm>
              <a:off x="3133543" y="1770816"/>
              <a:ext cx="23085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/>
                <a:t>Platforms</a:t>
              </a:r>
              <a:endParaRPr lang="en-US" b="1" baseline="30000" dirty="0"/>
            </a:p>
          </p:txBody>
        </p:sp>
        <p:pic>
          <p:nvPicPr>
            <p:cNvPr id="77" name="Picture 2" descr="Bildergebnis für facebook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3871" y="2531068"/>
              <a:ext cx="504056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Bildergebnis für Twitte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961" y="3143557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10" descr="Bildergebnis für google+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7446" y="3215565"/>
              <a:ext cx="504056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2" descr="Ähnliches Foto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3585" y="2531068"/>
              <a:ext cx="684076" cy="51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uppieren 14"/>
          <p:cNvGrpSpPr/>
          <p:nvPr/>
        </p:nvGrpSpPr>
        <p:grpSpPr>
          <a:xfrm>
            <a:off x="3335288" y="1564650"/>
            <a:ext cx="2520000" cy="2520000"/>
            <a:chOff x="3335288" y="1564650"/>
            <a:chExt cx="2520000" cy="2520000"/>
          </a:xfrm>
        </p:grpSpPr>
        <p:pic>
          <p:nvPicPr>
            <p:cNvPr id="9" name="Picture 3" descr="D:\Benutzer\Lemke Steffen\Pictures\Bilder für Präsentationen\social network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8937" y="2249948"/>
              <a:ext cx="594079" cy="817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27" name="Gruppieren 1026"/>
            <p:cNvGrpSpPr/>
            <p:nvPr/>
          </p:nvGrpSpPr>
          <p:grpSpPr>
            <a:xfrm>
              <a:off x="3335288" y="1564650"/>
              <a:ext cx="2520000" cy="2520000"/>
              <a:chOff x="1157423" y="3434850"/>
              <a:chExt cx="2520000" cy="2520000"/>
            </a:xfrm>
          </p:grpSpPr>
          <p:pic>
            <p:nvPicPr>
              <p:cNvPr id="62" name="Picture 12" descr="Bildergebnis für newspaper icon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9762" y="4411390"/>
                <a:ext cx="649258" cy="6492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14" descr="Bildergebnis für blog icon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1236" y="4499916"/>
                <a:ext cx="538947" cy="5293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6" name="Ellipse 65"/>
              <p:cNvSpPr/>
              <p:nvPr/>
            </p:nvSpPr>
            <p:spPr>
              <a:xfrm>
                <a:off x="1157423" y="3434850"/>
                <a:ext cx="2520000" cy="2520000"/>
              </a:xfrm>
              <a:prstGeom prst="ellipse">
                <a:avLst/>
              </a:prstGeom>
              <a:noFill/>
              <a:ln w="254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feld 71"/>
              <p:cNvSpPr txBox="1"/>
              <p:nvPr/>
            </p:nvSpPr>
            <p:spPr>
              <a:xfrm>
                <a:off x="1257300" y="3742491"/>
                <a:ext cx="2308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smtClean="0"/>
                  <a:t>Platform types</a:t>
                </a:r>
                <a:endParaRPr lang="en-US" b="1" baseline="30000" dirty="0"/>
              </a:p>
            </p:txBody>
          </p:sp>
          <p:pic>
            <p:nvPicPr>
              <p:cNvPr id="1042" name="Picture 18" descr="Bildergebnis fÃ¼r literature clipart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1982" y="5176291"/>
                <a:ext cx="815975" cy="4079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18" descr="Bildergebnis für policy document icon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5015" y="5147811"/>
                <a:ext cx="522676" cy="522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17" name="Gerade Verbindung mit Pfeil 116"/>
          <p:cNvCxnSpPr>
            <a:endCxn id="66" idx="2"/>
          </p:cNvCxnSpPr>
          <p:nvPr/>
        </p:nvCxnSpPr>
        <p:spPr>
          <a:xfrm>
            <a:off x="2817171" y="2819507"/>
            <a:ext cx="518117" cy="5143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2" descr="D:\xampp\htdocs\conjoint\img\pub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49" y="1843002"/>
            <a:ext cx="869627" cy="109347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0" name="Gerade Verbindung mit Pfeil 119"/>
          <p:cNvCxnSpPr>
            <a:endCxn id="67" idx="2"/>
          </p:cNvCxnSpPr>
          <p:nvPr/>
        </p:nvCxnSpPr>
        <p:spPr>
          <a:xfrm>
            <a:off x="5855288" y="2821050"/>
            <a:ext cx="512359" cy="360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/>
          <p:cNvCxnSpPr>
            <a:endCxn id="68" idx="2"/>
          </p:cNvCxnSpPr>
          <p:nvPr/>
        </p:nvCxnSpPr>
        <p:spPr>
          <a:xfrm>
            <a:off x="8897172" y="2821050"/>
            <a:ext cx="524362" cy="360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Ellipse 125"/>
          <p:cNvSpPr/>
          <p:nvPr/>
        </p:nvSpPr>
        <p:spPr>
          <a:xfrm>
            <a:off x="277763" y="1563941"/>
            <a:ext cx="2520000" cy="252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feld 126"/>
          <p:cNvSpPr txBox="1"/>
          <p:nvPr/>
        </p:nvSpPr>
        <p:spPr>
          <a:xfrm>
            <a:off x="377640" y="2976482"/>
            <a:ext cx="2308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Attention towards a scientific output </a:t>
            </a:r>
          </a:p>
          <a:p>
            <a:pPr algn="ctr"/>
            <a:r>
              <a:rPr lang="en-US" i="1" smtClean="0"/>
              <a:t>on the Web</a:t>
            </a:r>
            <a:endParaRPr lang="en-US" i="1" baseline="30000" dirty="0"/>
          </a:p>
        </p:txBody>
      </p:sp>
      <p:pic>
        <p:nvPicPr>
          <p:cNvPr id="1044" name="Picture 20" descr="Bildergebnis fÃ¼r lense clipart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371" y="2407008"/>
            <a:ext cx="364179" cy="36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0" descr="Bildergebnis fÃ¼r lense clipart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781" y="2407500"/>
            <a:ext cx="364179" cy="36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0" descr="Bildergebnis fÃ¼r lense clipart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090" y="2407500"/>
            <a:ext cx="364179" cy="36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eschweifte Klammer rechts 13"/>
          <p:cNvSpPr/>
          <p:nvPr/>
        </p:nvSpPr>
        <p:spPr>
          <a:xfrm rot="5400000">
            <a:off x="6002102" y="70124"/>
            <a:ext cx="228600" cy="9137107"/>
          </a:xfrm>
          <a:prstGeom prst="rightBrac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3557627" y="4895850"/>
            <a:ext cx="5062497" cy="1754326"/>
            <a:chOff x="4624007" y="4562475"/>
            <a:chExt cx="5062497" cy="1754326"/>
          </a:xfrm>
        </p:grpSpPr>
        <p:sp>
          <p:nvSpPr>
            <p:cNvPr id="6" name="Textfeld 5"/>
            <p:cNvSpPr txBox="1"/>
            <p:nvPr/>
          </p:nvSpPr>
          <p:spPr>
            <a:xfrm>
              <a:off x="4624007" y="4562475"/>
              <a:ext cx="5062497" cy="1754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2"/>
              <a:r>
                <a:rPr lang="de-DE" b="1" smtClean="0"/>
                <a:t>	Great heterogeneity regarding</a:t>
              </a:r>
            </a:p>
            <a:p>
              <a:pPr marL="2571750" lvl="5" indent="-285750">
                <a:buFont typeface="Arial" panose="020B0604020202020204" pitchFamily="34" charset="0"/>
                <a:buChar char="•"/>
              </a:pPr>
              <a:r>
                <a:rPr lang="de-DE" b="1" smtClean="0"/>
                <a:t>Usage purposes</a:t>
              </a:r>
            </a:p>
            <a:p>
              <a:pPr marL="2571750" lvl="5" indent="-285750">
                <a:buFont typeface="Arial" panose="020B0604020202020204" pitchFamily="34" charset="0"/>
                <a:buChar char="•"/>
              </a:pPr>
              <a:r>
                <a:rPr lang="de-DE" b="1" smtClean="0"/>
                <a:t>User intentions</a:t>
              </a:r>
            </a:p>
            <a:p>
              <a:pPr marL="2571750" lvl="5" indent="-285750">
                <a:buFont typeface="Arial" panose="020B0604020202020204" pitchFamily="34" charset="0"/>
                <a:buChar char="•"/>
              </a:pPr>
              <a:r>
                <a:rPr lang="de-DE" b="1" smtClean="0"/>
                <a:t>User demographics</a:t>
              </a:r>
            </a:p>
            <a:p>
              <a:pPr marL="2571750" lvl="5" indent="-285750">
                <a:buFont typeface="Arial" panose="020B0604020202020204" pitchFamily="34" charset="0"/>
                <a:buChar char="•"/>
              </a:pPr>
              <a:r>
                <a:rPr lang="de-DE" b="1" smtClean="0"/>
                <a:t>Techn. complexity</a:t>
              </a:r>
            </a:p>
            <a:p>
              <a:pPr marL="2571750" lvl="5" indent="-285750">
                <a:buFont typeface="Arial" panose="020B0604020202020204" pitchFamily="34" charset="0"/>
                <a:buChar char="•"/>
              </a:pPr>
              <a:r>
                <a:rPr lang="de-DE" b="1" smtClean="0"/>
                <a:t>[…]</a:t>
              </a:r>
              <a:endParaRPr lang="en-US" b="1"/>
            </a:p>
          </p:txBody>
        </p:sp>
        <p:pic>
          <p:nvPicPr>
            <p:cNvPr id="1029" name="Picture 5" descr="Bildergebnis fÃ¼r warning clipart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6502" y="4789323"/>
              <a:ext cx="1419877" cy="1300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uppieren 4"/>
          <p:cNvGrpSpPr/>
          <p:nvPr/>
        </p:nvGrpSpPr>
        <p:grpSpPr>
          <a:xfrm>
            <a:off x="4500179" y="3101921"/>
            <a:ext cx="1584390" cy="1440000"/>
            <a:chOff x="8822241" y="4301441"/>
            <a:chExt cx="1584390" cy="1440000"/>
          </a:xfrm>
        </p:grpSpPr>
        <p:sp>
          <p:nvSpPr>
            <p:cNvPr id="52" name="Ellipse 51"/>
            <p:cNvSpPr/>
            <p:nvPr/>
          </p:nvSpPr>
          <p:spPr>
            <a:xfrm>
              <a:off x="8884869" y="4301441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feld 52"/>
            <p:cNvSpPr txBox="1"/>
            <p:nvPr/>
          </p:nvSpPr>
          <p:spPr>
            <a:xfrm>
              <a:off x="8822241" y="4491091"/>
              <a:ext cx="15843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/>
                <a:t>User groups</a:t>
              </a:r>
              <a:endParaRPr lang="en-US" sz="1600" b="1" baseline="30000" dirty="0"/>
            </a:p>
          </p:txBody>
        </p:sp>
        <p:pic>
          <p:nvPicPr>
            <p:cNvPr id="1026" name="Picture 2" descr="D:\Benutzer\Lemke Steffen\Pictures\Bilder für Präsentationen\doctor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624" y="4867116"/>
              <a:ext cx="506625" cy="506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5" descr="D:\Benutzer\Lemke Steffen\Pictures\Bilder für Präsentationen\teacher (1)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8609" y="4867116"/>
              <a:ext cx="506625" cy="506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D:\Benutzer\Lemke Steffen\Pictures\Bilder für Präsentationen\teacher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1066" y="4876641"/>
              <a:ext cx="486000" cy="4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:\Benutzer\Lemke Steffen\Pictures\Bilder für Präsentationen\politician.pn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219" y="4867116"/>
              <a:ext cx="508856" cy="508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uppieren 58"/>
          <p:cNvGrpSpPr/>
          <p:nvPr/>
        </p:nvGrpSpPr>
        <p:grpSpPr>
          <a:xfrm>
            <a:off x="7576754" y="3101921"/>
            <a:ext cx="1584390" cy="1440000"/>
            <a:chOff x="8822241" y="4301441"/>
            <a:chExt cx="1584390" cy="1440000"/>
          </a:xfrm>
        </p:grpSpPr>
        <p:sp>
          <p:nvSpPr>
            <p:cNvPr id="60" name="Ellipse 59"/>
            <p:cNvSpPr/>
            <p:nvPr/>
          </p:nvSpPr>
          <p:spPr>
            <a:xfrm>
              <a:off x="8884869" y="4301441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feld 60"/>
            <p:cNvSpPr txBox="1"/>
            <p:nvPr/>
          </p:nvSpPr>
          <p:spPr>
            <a:xfrm>
              <a:off x="8822241" y="4491091"/>
              <a:ext cx="15843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/>
                <a:t>User groups</a:t>
              </a:r>
              <a:endParaRPr lang="en-US" sz="1600" b="1" baseline="30000" dirty="0"/>
            </a:p>
          </p:txBody>
        </p:sp>
        <p:pic>
          <p:nvPicPr>
            <p:cNvPr id="64" name="Picture 2" descr="D:\Benutzer\Lemke Steffen\Pictures\Bilder für Präsentationen\doctor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624" y="4867116"/>
              <a:ext cx="506625" cy="506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5" descr="D:\Benutzer\Lemke Steffen\Pictures\Bilder für Präsentationen\teacher (1)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8609" y="4867116"/>
              <a:ext cx="506625" cy="506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7" descr="D:\Benutzer\Lemke Steffen\Pictures\Bilder für Präsentationen\teacher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1066" y="4876641"/>
              <a:ext cx="486000" cy="4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8" descr="D:\Benutzer\Lemke Steffen\Pictures\Bilder für Präsentationen\politician.pn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219" y="4867116"/>
              <a:ext cx="508856" cy="508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Gruppieren 70"/>
          <p:cNvGrpSpPr/>
          <p:nvPr/>
        </p:nvGrpSpPr>
        <p:grpSpPr>
          <a:xfrm>
            <a:off x="10656033" y="3101921"/>
            <a:ext cx="1584390" cy="1440000"/>
            <a:chOff x="8822241" y="4301441"/>
            <a:chExt cx="1584390" cy="1440000"/>
          </a:xfrm>
        </p:grpSpPr>
        <p:sp>
          <p:nvSpPr>
            <p:cNvPr id="74" name="Ellipse 73"/>
            <p:cNvSpPr/>
            <p:nvPr/>
          </p:nvSpPr>
          <p:spPr>
            <a:xfrm>
              <a:off x="8884869" y="4301441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feld 75"/>
            <p:cNvSpPr txBox="1"/>
            <p:nvPr/>
          </p:nvSpPr>
          <p:spPr>
            <a:xfrm>
              <a:off x="8822241" y="4491091"/>
              <a:ext cx="15843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/>
                <a:t>User groups</a:t>
              </a:r>
              <a:endParaRPr lang="en-US" sz="1600" b="1" baseline="30000" dirty="0"/>
            </a:p>
          </p:txBody>
        </p:sp>
        <p:pic>
          <p:nvPicPr>
            <p:cNvPr id="81" name="Picture 2" descr="D:\Benutzer\Lemke Steffen\Pictures\Bilder für Präsentationen\doctor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624" y="4867116"/>
              <a:ext cx="506625" cy="506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5" descr="D:\Benutzer\Lemke Steffen\Pictures\Bilder für Präsentationen\teacher (1)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8609" y="4867116"/>
              <a:ext cx="506625" cy="506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7" descr="D:\Benutzer\Lemke Steffen\Pictures\Bilder für Präsentationen\teacher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1066" y="4876641"/>
              <a:ext cx="486000" cy="4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8" descr="D:\Benutzer\Lemke Steffen\Pictures\Bilder für Präsentationen\politician.pn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219" y="4867116"/>
              <a:ext cx="508856" cy="508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5" name="Textfeld 84"/>
          <p:cNvSpPr txBox="1"/>
          <p:nvPr/>
        </p:nvSpPr>
        <p:spPr>
          <a:xfrm rot="16200000">
            <a:off x="10796515" y="5137353"/>
            <a:ext cx="314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smtClean="0"/>
              <a:t>Icons designed by Freepik from Flaticon. 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2760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62DB9B-8230-487A-8DCB-85436F98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smtClean="0"/>
              <a:t>Research Questions</a:t>
            </a:r>
            <a:endParaRPr lang="en-US" sz="4000"/>
          </a:p>
        </p:txBody>
      </p:sp>
      <p:sp>
        <p:nvSpPr>
          <p:cNvPr id="12" name="Ellipse 11"/>
          <p:cNvSpPr/>
          <p:nvPr/>
        </p:nvSpPr>
        <p:spPr>
          <a:xfrm>
            <a:off x="11711210" y="5603329"/>
            <a:ext cx="350874" cy="3402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>
                <a:solidFill>
                  <a:schemeClr val="tx1"/>
                </a:solidFill>
              </a:rPr>
              <a:t>3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xmlns="" id="{6314BB3D-A961-4016-962A-D63559DD1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77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2400" smtClean="0"/>
              <a:t>To find out whether certain web-based metrics better reflect scientific experience than others, we examine… </a:t>
            </a:r>
          </a:p>
          <a:p>
            <a:r>
              <a:rPr lang="de-DE" sz="2400" b="1" smtClean="0"/>
              <a:t>RQ1: </a:t>
            </a:r>
            <a:r>
              <a:rPr lang="de-DE" sz="2400" smtClean="0"/>
              <a:t>Which online actions are performed frequently by researchers from which career stages?</a:t>
            </a:r>
          </a:p>
          <a:p>
            <a:endParaRPr lang="de-DE" sz="2400" smtClean="0"/>
          </a:p>
          <a:p>
            <a:pPr marL="0" indent="0">
              <a:buNone/>
            </a:pPr>
            <a:r>
              <a:rPr lang="de-DE" sz="2400" smtClean="0"/>
              <a:t>To find out which web-based metrics might be suitable indicators for scholarly appreciation, we analyze… </a:t>
            </a:r>
          </a:p>
          <a:p>
            <a:r>
              <a:rPr lang="de-DE" sz="2400" b="1" smtClean="0"/>
              <a:t>RQ2: </a:t>
            </a:r>
            <a:r>
              <a:rPr lang="de-DE" sz="2400" smtClean="0"/>
              <a:t>Which online actions are reliably used to express positive sentiments towards their targets?</a:t>
            </a:r>
          </a:p>
          <a:p>
            <a:endParaRPr lang="de-DE" sz="2400"/>
          </a:p>
          <a:p>
            <a:pPr marL="0" indent="0">
              <a:buNone/>
            </a:pPr>
            <a:r>
              <a:rPr lang="de-DE" sz="2400" b="1" smtClean="0"/>
              <a:t>Approach: </a:t>
            </a:r>
          </a:p>
          <a:p>
            <a:pPr marL="0" indent="0">
              <a:buNone/>
            </a:pPr>
            <a:r>
              <a:rPr lang="de-DE" sz="2400" smtClean="0"/>
              <a:t>Survey among researchers regarding their online usage behavior. 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768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9641579"/>
              </p:ext>
            </p:extLst>
          </p:nvPr>
        </p:nvGraphicFramePr>
        <p:xfrm>
          <a:off x="5326241" y="3695700"/>
          <a:ext cx="5833769" cy="2590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62DB9B-8230-487A-8DCB-85436F98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10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smtClean="0"/>
              <a:t>Approach: Online Survey</a:t>
            </a:r>
            <a:endParaRPr lang="en-US" sz="4000"/>
          </a:p>
        </p:txBody>
      </p:sp>
      <p:sp>
        <p:nvSpPr>
          <p:cNvPr id="12" name="Ellipse 11"/>
          <p:cNvSpPr/>
          <p:nvPr/>
        </p:nvSpPr>
        <p:spPr>
          <a:xfrm>
            <a:off x="11711210" y="5603329"/>
            <a:ext cx="350874" cy="3402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>
                <a:solidFill>
                  <a:schemeClr val="tx1"/>
                </a:solidFill>
              </a:rPr>
              <a:t>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xmlns="" id="{6314BB3D-A961-4016-962A-D63559DD1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400"/>
            <a:ext cx="5257800" cy="4489450"/>
          </a:xfrm>
        </p:spPr>
        <p:txBody>
          <a:bodyPr>
            <a:normAutofit/>
          </a:bodyPr>
          <a:lstStyle/>
          <a:p>
            <a:r>
              <a:rPr lang="de-DE" sz="2400" smtClean="0"/>
              <a:t>3,400 researchers responded (rate of response ~6%), emphases on economists (60%) and social scientists (22%)</a:t>
            </a:r>
          </a:p>
          <a:p>
            <a:endParaRPr lang="de-DE" sz="2400" smtClean="0"/>
          </a:p>
          <a:p>
            <a:r>
              <a:rPr lang="de-DE" sz="2400" smtClean="0"/>
              <a:t>13-20 questions about work-related usage of 90 online platforms and their functionalities</a:t>
            </a:r>
            <a:endParaRPr lang="en-US" sz="2400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246097065"/>
              </p:ext>
            </p:extLst>
          </p:nvPr>
        </p:nvGraphicFramePr>
        <p:xfrm>
          <a:off x="5831741" y="752455"/>
          <a:ext cx="5189129" cy="269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9787107" y="1621878"/>
            <a:ext cx="21637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smtClean="0"/>
              <a:t>Countries of Affiliation </a:t>
            </a:r>
          </a:p>
          <a:p>
            <a:pPr algn="ctr"/>
            <a:r>
              <a:rPr lang="de-DE" sz="1600" smtClean="0"/>
              <a:t>(Participants from </a:t>
            </a:r>
          </a:p>
          <a:p>
            <a:pPr algn="ctr"/>
            <a:r>
              <a:rPr lang="de-DE" sz="1600" smtClean="0"/>
              <a:t>84 countries in total)</a:t>
            </a:r>
            <a:endParaRPr lang="en-US" sz="1600"/>
          </a:p>
        </p:txBody>
      </p:sp>
      <p:sp>
        <p:nvSpPr>
          <p:cNvPr id="9" name="Textfeld 8"/>
          <p:cNvSpPr txBox="1"/>
          <p:nvPr/>
        </p:nvSpPr>
        <p:spPr>
          <a:xfrm>
            <a:off x="9799675" y="4713694"/>
            <a:ext cx="1911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smtClean="0"/>
              <a:t>Academic Ranks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55921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62DB9B-8230-487A-8DCB-85436F98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smtClean="0"/>
              <a:t>Survey Structure for RQ1</a:t>
            </a:r>
            <a:endParaRPr lang="de-DE" sz="4000"/>
          </a:p>
        </p:txBody>
      </p:sp>
      <p:sp>
        <p:nvSpPr>
          <p:cNvPr id="12" name="Ellipse 11"/>
          <p:cNvSpPr/>
          <p:nvPr/>
        </p:nvSpPr>
        <p:spPr>
          <a:xfrm>
            <a:off x="11711210" y="5603329"/>
            <a:ext cx="350874" cy="3402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>
                <a:solidFill>
                  <a:schemeClr val="tx1"/>
                </a:solidFill>
              </a:rPr>
              <a:t>5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xmlns="" id="{6314BB3D-A961-4016-962A-D63559DD1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225"/>
            <a:ext cx="10515600" cy="4729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i="1" smtClean="0"/>
              <a:t>”RQ1</a:t>
            </a:r>
            <a:r>
              <a:rPr lang="en-US" sz="1800" i="1" dirty="0" smtClean="0"/>
              <a:t>: </a:t>
            </a:r>
            <a:r>
              <a:rPr lang="en-US" sz="1800" i="1" smtClean="0"/>
              <a:t>Which actions </a:t>
            </a:r>
            <a:r>
              <a:rPr lang="en-US" sz="1800" i="1" dirty="0" smtClean="0"/>
              <a:t>are performed frequently by researchers from which career </a:t>
            </a:r>
            <a:r>
              <a:rPr lang="en-US" sz="1800" i="1" smtClean="0"/>
              <a:t>stages?”</a:t>
            </a:r>
            <a:endParaRPr lang="en-US" sz="1800" i="1" dirty="0" smtClean="0"/>
          </a:p>
          <a:p>
            <a:endParaRPr lang="en-US" sz="1800" b="1" dirty="0" smtClean="0"/>
          </a:p>
          <a:p>
            <a:r>
              <a:rPr lang="en-US" sz="1800" b="1" dirty="0" smtClean="0"/>
              <a:t>Which online platforms do you use for work?</a:t>
            </a:r>
          </a:p>
          <a:p>
            <a:pPr marL="0" indent="0">
              <a:buNone/>
            </a:pPr>
            <a:r>
              <a:rPr lang="en-US" sz="1800" dirty="0" smtClean="0"/>
              <a:t>Answer options: 90 online platforms on which interactions with scientific outputs could be measured.</a:t>
            </a:r>
          </a:p>
          <a:p>
            <a:endParaRPr lang="de-DE" sz="1800" dirty="0" smtClean="0"/>
          </a:p>
          <a:p>
            <a:pPr marL="0" indent="0">
              <a:buNone/>
            </a:pPr>
            <a:endParaRPr lang="en-US" sz="1800" b="1" dirty="0" smtClean="0"/>
          </a:p>
          <a:p>
            <a:r>
              <a:rPr lang="en-US" sz="1800" b="1" dirty="0" smtClean="0"/>
              <a:t>For the actions available on those platforms, please estimate how frequently you perform them (in reference to academic research).</a:t>
            </a:r>
          </a:p>
          <a:p>
            <a:pPr marL="0" indent="0">
              <a:buNone/>
            </a:pPr>
            <a:r>
              <a:rPr lang="en-US" sz="1800" dirty="0" smtClean="0"/>
              <a:t>Answer options: from ‘</a:t>
            </a:r>
            <a:r>
              <a:rPr lang="en-US" sz="1800" i="1" dirty="0" smtClean="0"/>
              <a:t>Several times </a:t>
            </a:r>
            <a:r>
              <a:rPr lang="en-US" sz="1800" i="1" smtClean="0"/>
              <a:t>a day</a:t>
            </a:r>
            <a:r>
              <a:rPr lang="en-US" sz="1800" smtClean="0"/>
              <a:t>’ </a:t>
            </a:r>
            <a:r>
              <a:rPr lang="en-US" sz="1800" dirty="0" smtClean="0"/>
              <a:t>to </a:t>
            </a:r>
            <a:r>
              <a:rPr lang="en-US" sz="1800" smtClean="0"/>
              <a:t>‘</a:t>
            </a:r>
            <a:r>
              <a:rPr lang="en-US" sz="1800" i="1" smtClean="0"/>
              <a:t>Never</a:t>
            </a:r>
            <a:r>
              <a:rPr lang="en-US" sz="1800" smtClean="0"/>
              <a:t>’, for up to </a:t>
            </a:r>
            <a:r>
              <a:rPr lang="en-US" sz="1800" dirty="0" smtClean="0"/>
              <a:t>107 existing actions.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897338" y="2518697"/>
            <a:ext cx="11247439" cy="648072"/>
            <a:chOff x="897338" y="2166272"/>
            <a:chExt cx="11247439" cy="648072"/>
          </a:xfrm>
        </p:grpSpPr>
        <p:pic>
          <p:nvPicPr>
            <p:cNvPr id="8" name="Picture 2" descr="Bildergebnis für facebook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338" y="2233780"/>
              <a:ext cx="504056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Bildergebnis für google+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8242" y="2233780"/>
              <a:ext cx="504056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2" descr="Ähnliches Fot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2298" y="2233780"/>
              <a:ext cx="684076" cy="51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8" descr="Bildergebnis für mendeley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312" y="2220277"/>
              <a:ext cx="540060" cy="54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2" descr="Bildergebnis für researchgat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6374" y="2226627"/>
              <a:ext cx="527361" cy="527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Bildergebnis für Twitt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431" y="2166272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6" descr="Bildergebnis für citavi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372" y="2200960"/>
              <a:ext cx="529376" cy="57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76" descr="Bildergebnis für browzine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1305" y="2254218"/>
              <a:ext cx="463180" cy="46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Bildergebnis für Wikipedia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51" y="2220277"/>
              <a:ext cx="576064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6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393" y="2306789"/>
              <a:ext cx="625512" cy="358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0" descr="Bildergebnis für figshar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6016" y="2320541"/>
              <a:ext cx="900100" cy="339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32" descr="Bildergebnis für reddit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2503" y="2225843"/>
              <a:ext cx="511993" cy="511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50" descr="Bildergebnis für tumblr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7586" y="2207723"/>
              <a:ext cx="546265" cy="546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Bildergebnis für slideshare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6116" y="2211531"/>
              <a:ext cx="542457" cy="5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58" descr="Bildergebnis für stackexchange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6331" y="2253401"/>
              <a:ext cx="1022569" cy="39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96" descr="Bildergebnis für faculty of 1000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9847" y="2230731"/>
              <a:ext cx="504056" cy="504056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Bildergebnis für wordpress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8900" y="2178654"/>
              <a:ext cx="614306" cy="61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4" descr="Bildergebnis für github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3903" y="2188256"/>
              <a:ext cx="700874" cy="582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1" name="Picture 3" descr="D:\Benutzer\Lemke Steffen\Pictures\Bild1da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294" y="4282683"/>
            <a:ext cx="7812321" cy="166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1720270" y="5773462"/>
            <a:ext cx="8214305" cy="328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/>
          <p:cNvSpPr/>
          <p:nvPr/>
        </p:nvSpPr>
        <p:spPr>
          <a:xfrm>
            <a:off x="11191876" y="1628775"/>
            <a:ext cx="1990724" cy="26098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3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Gruppieren 4096"/>
          <p:cNvGrpSpPr/>
          <p:nvPr/>
        </p:nvGrpSpPr>
        <p:grpSpPr>
          <a:xfrm>
            <a:off x="10576714" y="1782932"/>
            <a:ext cx="1410866" cy="1480445"/>
            <a:chOff x="8728864" y="1782932"/>
            <a:chExt cx="1410866" cy="1480445"/>
          </a:xfrm>
        </p:grpSpPr>
        <p:grpSp>
          <p:nvGrpSpPr>
            <p:cNvPr id="2068" name="Gruppieren 2067"/>
            <p:cNvGrpSpPr/>
            <p:nvPr/>
          </p:nvGrpSpPr>
          <p:grpSpPr>
            <a:xfrm>
              <a:off x="9590776" y="2241840"/>
              <a:ext cx="548954" cy="291896"/>
              <a:chOff x="1872198" y="3995196"/>
              <a:chExt cx="548954" cy="291896"/>
            </a:xfrm>
          </p:grpSpPr>
          <p:grpSp>
            <p:nvGrpSpPr>
              <p:cNvPr id="57" name="Gruppieren 56"/>
              <p:cNvGrpSpPr/>
              <p:nvPr/>
            </p:nvGrpSpPr>
            <p:grpSpPr>
              <a:xfrm>
                <a:off x="1872198" y="3995196"/>
                <a:ext cx="548954" cy="291896"/>
                <a:chOff x="4307231" y="3454717"/>
                <a:chExt cx="548954" cy="291896"/>
              </a:xfrm>
            </p:grpSpPr>
            <p:sp>
              <p:nvSpPr>
                <p:cNvPr id="68" name="Rechteck 67"/>
                <p:cNvSpPr/>
                <p:nvPr/>
              </p:nvSpPr>
              <p:spPr>
                <a:xfrm>
                  <a:off x="4307231" y="3454717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2" name="Picture 26" descr="Bildergebnis für Youtube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91443" y="3466534"/>
                  <a:ext cx="263677" cy="2636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05" name="Stern mit 5 Zacken 304"/>
              <p:cNvSpPr/>
              <p:nvPr/>
            </p:nvSpPr>
            <p:spPr>
              <a:xfrm>
                <a:off x="1918794" y="4036851"/>
                <a:ext cx="180000" cy="180000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uppieren 9"/>
            <p:cNvGrpSpPr/>
            <p:nvPr/>
          </p:nvGrpSpPr>
          <p:grpSpPr>
            <a:xfrm>
              <a:off x="9491723" y="2437228"/>
              <a:ext cx="548954" cy="291896"/>
              <a:chOff x="5500389" y="5153746"/>
              <a:chExt cx="548954" cy="291896"/>
            </a:xfrm>
          </p:grpSpPr>
          <p:sp>
            <p:nvSpPr>
              <p:cNvPr id="118" name="Rechteck 117"/>
              <p:cNvSpPr/>
              <p:nvPr/>
            </p:nvSpPr>
            <p:spPr>
              <a:xfrm>
                <a:off x="5500389" y="5153746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6" name="Stern mit 5 Zacken 2055"/>
              <p:cNvSpPr/>
              <p:nvPr/>
            </p:nvSpPr>
            <p:spPr>
              <a:xfrm>
                <a:off x="5539855" y="5203170"/>
                <a:ext cx="180000" cy="180000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5" name="Picture 26" descr="Bildergebnis für Youtube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9805" y="5173637"/>
                <a:ext cx="263677" cy="2636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67" name="Gruppieren 2066"/>
            <p:cNvGrpSpPr/>
            <p:nvPr/>
          </p:nvGrpSpPr>
          <p:grpSpPr>
            <a:xfrm>
              <a:off x="9395430" y="2633120"/>
              <a:ext cx="548954" cy="291896"/>
              <a:chOff x="1773651" y="4192035"/>
              <a:chExt cx="548954" cy="291896"/>
            </a:xfrm>
          </p:grpSpPr>
          <p:grpSp>
            <p:nvGrpSpPr>
              <p:cNvPr id="232" name="Gruppieren 231"/>
              <p:cNvGrpSpPr/>
              <p:nvPr/>
            </p:nvGrpSpPr>
            <p:grpSpPr>
              <a:xfrm>
                <a:off x="1773651" y="4192035"/>
                <a:ext cx="548954" cy="291896"/>
                <a:chOff x="7290126" y="3786436"/>
                <a:chExt cx="548954" cy="291896"/>
              </a:xfrm>
            </p:grpSpPr>
            <p:sp>
              <p:nvSpPr>
                <p:cNvPr id="81" name="Rechteck 80"/>
                <p:cNvSpPr/>
                <p:nvPr/>
              </p:nvSpPr>
              <p:spPr>
                <a:xfrm>
                  <a:off x="7290126" y="3786436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109" name="Picture 13" descr="Bildergebnis fÃ¼r stackexchange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56826" y="3801269"/>
                  <a:ext cx="275714" cy="275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04" name="Stern mit 5 Zacken 303"/>
              <p:cNvSpPr/>
              <p:nvPr/>
            </p:nvSpPr>
            <p:spPr>
              <a:xfrm>
                <a:off x="1816201" y="4235403"/>
                <a:ext cx="180000" cy="180000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5" name="Gruppieren 2064"/>
            <p:cNvGrpSpPr/>
            <p:nvPr/>
          </p:nvGrpSpPr>
          <p:grpSpPr>
            <a:xfrm>
              <a:off x="9122148" y="1782932"/>
              <a:ext cx="601642" cy="382342"/>
              <a:chOff x="1676229" y="4358795"/>
              <a:chExt cx="601642" cy="382342"/>
            </a:xfrm>
          </p:grpSpPr>
          <p:grpSp>
            <p:nvGrpSpPr>
              <p:cNvPr id="18" name="Gruppieren 17"/>
              <p:cNvGrpSpPr/>
              <p:nvPr/>
            </p:nvGrpSpPr>
            <p:grpSpPr>
              <a:xfrm>
                <a:off x="1676229" y="4358795"/>
                <a:ext cx="601642" cy="382342"/>
                <a:chOff x="7877180" y="3744642"/>
                <a:chExt cx="601642" cy="382342"/>
              </a:xfrm>
            </p:grpSpPr>
            <p:sp>
              <p:nvSpPr>
                <p:cNvPr id="82" name="Rechteck 81"/>
                <p:cNvSpPr/>
                <p:nvPr/>
              </p:nvSpPr>
              <p:spPr>
                <a:xfrm>
                  <a:off x="7877180" y="3786436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111" name="Picture 15" descr="Bildergebnis fÃ¼r stackexchange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96480" y="3744642"/>
                  <a:ext cx="382342" cy="3823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03" name="Stern mit 5 Zacken 302"/>
              <p:cNvSpPr/>
              <p:nvPr/>
            </p:nvSpPr>
            <p:spPr>
              <a:xfrm>
                <a:off x="1715529" y="4449552"/>
                <a:ext cx="180000" cy="180000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3" name="Gruppieren 282"/>
            <p:cNvGrpSpPr/>
            <p:nvPr/>
          </p:nvGrpSpPr>
          <p:grpSpPr>
            <a:xfrm>
              <a:off x="9022025" y="2027438"/>
              <a:ext cx="548954" cy="291896"/>
              <a:chOff x="9572972" y="5832658"/>
              <a:chExt cx="548954" cy="291896"/>
            </a:xfrm>
          </p:grpSpPr>
          <p:sp>
            <p:nvSpPr>
              <p:cNvPr id="188" name="Rechteck 187"/>
              <p:cNvSpPr/>
              <p:nvPr/>
            </p:nvSpPr>
            <p:spPr>
              <a:xfrm>
                <a:off x="9572972" y="5832658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6" name="Picture 28" descr="Bildergebnis für Sourceforge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6376" y="5844940"/>
                <a:ext cx="264452" cy="2644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7" name="Stern mit 5 Zacken 276"/>
              <p:cNvSpPr/>
              <p:nvPr/>
            </p:nvSpPr>
            <p:spPr>
              <a:xfrm>
                <a:off x="9622449" y="5887327"/>
                <a:ext cx="180000" cy="180000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uppieren 26"/>
            <p:cNvGrpSpPr/>
            <p:nvPr/>
          </p:nvGrpSpPr>
          <p:grpSpPr>
            <a:xfrm>
              <a:off x="8926669" y="2224383"/>
              <a:ext cx="548954" cy="291896"/>
              <a:chOff x="7290126" y="5153740"/>
              <a:chExt cx="548954" cy="291896"/>
            </a:xfrm>
          </p:grpSpPr>
          <p:sp>
            <p:nvSpPr>
              <p:cNvPr id="121" name="Rechteck 120"/>
              <p:cNvSpPr/>
              <p:nvPr/>
            </p:nvSpPr>
            <p:spPr>
              <a:xfrm>
                <a:off x="7290126" y="5153740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Stern mit 5 Zacken 207"/>
              <p:cNvSpPr/>
              <p:nvPr/>
            </p:nvSpPr>
            <p:spPr>
              <a:xfrm>
                <a:off x="7331228" y="5201233"/>
                <a:ext cx="180000" cy="180000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8" name="Picture 34" descr="Bildergebnis für github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2213" y="5169654"/>
                <a:ext cx="308020" cy="2561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0" name="Gruppieren 49"/>
            <p:cNvGrpSpPr/>
            <p:nvPr/>
          </p:nvGrpSpPr>
          <p:grpSpPr>
            <a:xfrm>
              <a:off x="8823934" y="2421751"/>
              <a:ext cx="570996" cy="291896"/>
              <a:chOff x="6087443" y="4470317"/>
              <a:chExt cx="570996" cy="291896"/>
            </a:xfrm>
          </p:grpSpPr>
          <p:sp>
            <p:nvSpPr>
              <p:cNvPr id="103" name="Rechteck 102"/>
              <p:cNvSpPr/>
              <p:nvPr/>
            </p:nvSpPr>
            <p:spPr>
              <a:xfrm>
                <a:off x="6087443" y="4470317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Stern mit 5 Zacken 243"/>
              <p:cNvSpPr/>
              <p:nvPr/>
            </p:nvSpPr>
            <p:spPr>
              <a:xfrm>
                <a:off x="6123498" y="4524128"/>
                <a:ext cx="180000" cy="180000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5" name="Picture 34" descr="Bildergebnis für github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0419" y="4491441"/>
                <a:ext cx="308020" cy="2561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4" name="Gruppieren 283"/>
            <p:cNvGrpSpPr/>
            <p:nvPr/>
          </p:nvGrpSpPr>
          <p:grpSpPr>
            <a:xfrm>
              <a:off x="8728864" y="2631694"/>
              <a:ext cx="548954" cy="291896"/>
              <a:chOff x="4896033" y="4473345"/>
              <a:chExt cx="548954" cy="291896"/>
            </a:xfrm>
          </p:grpSpPr>
          <p:sp>
            <p:nvSpPr>
              <p:cNvPr id="189" name="Rechteck 188"/>
              <p:cNvSpPr/>
              <p:nvPr/>
            </p:nvSpPr>
            <p:spPr>
              <a:xfrm>
                <a:off x="4896033" y="4473345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Stern mit 5 Zacken 238"/>
              <p:cNvSpPr/>
              <p:nvPr/>
            </p:nvSpPr>
            <p:spPr>
              <a:xfrm>
                <a:off x="4939575" y="4526265"/>
                <a:ext cx="180000" cy="180000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0" name="Picture 7" descr="D:\Benutzer\Lemke Steffen\Pictures\ebsco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7812" y="4497792"/>
                <a:ext cx="241670" cy="241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1" name="Textfeld 310"/>
            <p:cNvSpPr txBox="1"/>
            <p:nvPr/>
          </p:nvSpPr>
          <p:spPr>
            <a:xfrm>
              <a:off x="9017442" y="2955600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i="1" smtClean="0"/>
                <a:t>Other</a:t>
              </a:r>
              <a:endParaRPr lang="en-US" sz="1400" b="1" i="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62DB9B-8230-487A-8DCB-85436F98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0"/>
            <a:ext cx="10515600" cy="1325563"/>
          </a:xfrm>
        </p:spPr>
        <p:txBody>
          <a:bodyPr>
            <a:normAutofit/>
          </a:bodyPr>
          <a:lstStyle/>
          <a:p>
            <a:r>
              <a:rPr lang="de-DE" sz="3600" smtClean="0"/>
              <a:t>RQ1: Which online actions are performed frequently by researchers from which career stages?</a:t>
            </a:r>
            <a:endParaRPr lang="en-US" sz="3600"/>
          </a:p>
        </p:txBody>
      </p:sp>
      <p:sp>
        <p:nvSpPr>
          <p:cNvPr id="12" name="Ellipse 11"/>
          <p:cNvSpPr/>
          <p:nvPr/>
        </p:nvSpPr>
        <p:spPr>
          <a:xfrm>
            <a:off x="11711210" y="5603329"/>
            <a:ext cx="350874" cy="3402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>
                <a:solidFill>
                  <a:schemeClr val="tx1"/>
                </a:solidFill>
              </a:rPr>
              <a:t>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xmlns="" id="{6314BB3D-A961-4016-962A-D63559DD175D}"/>
              </a:ext>
            </a:extLst>
          </p:cNvPr>
          <p:cNvSpPr txBox="1">
            <a:spLocks/>
          </p:cNvSpPr>
          <p:nvPr/>
        </p:nvSpPr>
        <p:spPr>
          <a:xfrm>
            <a:off x="838198" y="1416050"/>
            <a:ext cx="10873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smtClean="0"/>
              <a:t>58 actions used by 150+ survey respondents: </a:t>
            </a:r>
          </a:p>
          <a:p>
            <a:endParaRPr lang="de-DE" sz="1800" b="1"/>
          </a:p>
          <a:p>
            <a:endParaRPr lang="de-DE" sz="1800" b="1" smtClean="0"/>
          </a:p>
          <a:p>
            <a:endParaRPr lang="de-DE" sz="1800" b="1"/>
          </a:p>
          <a:p>
            <a:endParaRPr lang="de-DE" sz="1800" b="1" smtClean="0"/>
          </a:p>
        </p:txBody>
      </p:sp>
      <p:grpSp>
        <p:nvGrpSpPr>
          <p:cNvPr id="4106" name="Gruppieren 4105"/>
          <p:cNvGrpSpPr/>
          <p:nvPr/>
        </p:nvGrpSpPr>
        <p:grpSpPr>
          <a:xfrm>
            <a:off x="281918" y="1820730"/>
            <a:ext cx="1613192" cy="1441054"/>
            <a:chOff x="643868" y="1820730"/>
            <a:chExt cx="1613192" cy="1441054"/>
          </a:xfrm>
        </p:grpSpPr>
        <p:grpSp>
          <p:nvGrpSpPr>
            <p:cNvPr id="2077" name="Gruppieren 2076"/>
            <p:cNvGrpSpPr/>
            <p:nvPr/>
          </p:nvGrpSpPr>
          <p:grpSpPr>
            <a:xfrm>
              <a:off x="643868" y="1820730"/>
              <a:ext cx="1613192" cy="1106139"/>
              <a:chOff x="2000228" y="2933250"/>
              <a:chExt cx="1613192" cy="1106139"/>
            </a:xfrm>
          </p:grpSpPr>
          <p:grpSp>
            <p:nvGrpSpPr>
              <p:cNvPr id="26" name="Gruppieren 25"/>
              <p:cNvGrpSpPr/>
              <p:nvPr/>
            </p:nvGrpSpPr>
            <p:grpSpPr>
              <a:xfrm>
                <a:off x="3064466" y="2933250"/>
                <a:ext cx="548954" cy="291896"/>
                <a:chOff x="7244249" y="5696367"/>
                <a:chExt cx="548954" cy="291896"/>
              </a:xfrm>
            </p:grpSpPr>
            <p:sp>
              <p:nvSpPr>
                <p:cNvPr id="124" name="Rechteck 123"/>
                <p:cNvSpPr/>
                <p:nvPr/>
              </p:nvSpPr>
              <p:spPr>
                <a:xfrm>
                  <a:off x="7244249" y="5696367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3" name="chart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69556" y="5736444"/>
                  <a:ext cx="213170" cy="213172"/>
                </a:xfrm>
                <a:prstGeom prst="rect">
                  <a:avLst/>
                </a:prstGeom>
              </p:spPr>
            </p:pic>
            <p:pic>
              <p:nvPicPr>
                <p:cNvPr id="271" name="Picture 12" descr="Bildergebnis für wordpress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6176" y="5703064"/>
                  <a:ext cx="264952" cy="2649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3" name="Gruppieren 12"/>
              <p:cNvGrpSpPr/>
              <p:nvPr/>
            </p:nvGrpSpPr>
            <p:grpSpPr>
              <a:xfrm>
                <a:off x="2964833" y="3142058"/>
                <a:ext cx="548954" cy="291896"/>
                <a:chOff x="4307231" y="3130867"/>
                <a:chExt cx="548954" cy="291896"/>
              </a:xfrm>
            </p:grpSpPr>
            <p:sp>
              <p:nvSpPr>
                <p:cNvPr id="60" name="Rechteck 59"/>
                <p:cNvSpPr/>
                <p:nvPr/>
              </p:nvSpPr>
              <p:spPr>
                <a:xfrm>
                  <a:off x="4307231" y="3130867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5" name="chart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20709" y="3170223"/>
                  <a:ext cx="213170" cy="213172"/>
                </a:xfrm>
                <a:prstGeom prst="rect">
                  <a:avLst/>
                </a:prstGeom>
              </p:spPr>
            </p:pic>
            <p:pic>
              <p:nvPicPr>
                <p:cNvPr id="215" name="Picture 6" descr="Bildergebnis für Wikipedia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96031" y="3181000"/>
                  <a:ext cx="215066" cy="215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8" name="Gruppieren 237"/>
              <p:cNvGrpSpPr/>
              <p:nvPr/>
            </p:nvGrpSpPr>
            <p:grpSpPr>
              <a:xfrm>
                <a:off x="2871315" y="3335242"/>
                <a:ext cx="558479" cy="324036"/>
                <a:chOff x="7291874" y="4800214"/>
                <a:chExt cx="558479" cy="324036"/>
              </a:xfrm>
            </p:grpSpPr>
            <p:sp>
              <p:nvSpPr>
                <p:cNvPr id="113" name="Rechteck 112"/>
                <p:cNvSpPr/>
                <p:nvPr/>
              </p:nvSpPr>
              <p:spPr>
                <a:xfrm>
                  <a:off x="7291874" y="4813880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2" name="chart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22078" y="4851858"/>
                  <a:ext cx="213170" cy="213172"/>
                </a:xfrm>
                <a:prstGeom prst="rect">
                  <a:avLst/>
                </a:prstGeom>
              </p:spPr>
            </p:pic>
            <p:pic>
              <p:nvPicPr>
                <p:cNvPr id="260" name="Picture 4" descr="Bildergebnis für Twitter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26317" y="4800214"/>
                  <a:ext cx="324036" cy="3240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5" name="Gruppieren 284"/>
              <p:cNvGrpSpPr/>
              <p:nvPr/>
            </p:nvGrpSpPr>
            <p:grpSpPr>
              <a:xfrm>
                <a:off x="2770104" y="3505858"/>
                <a:ext cx="592872" cy="382342"/>
                <a:chOff x="4903810" y="4774486"/>
                <a:chExt cx="592872" cy="382342"/>
              </a:xfrm>
            </p:grpSpPr>
            <p:sp>
              <p:nvSpPr>
                <p:cNvPr id="109" name="Rechteck 108"/>
                <p:cNvSpPr/>
                <p:nvPr/>
              </p:nvSpPr>
              <p:spPr>
                <a:xfrm>
                  <a:off x="4903810" y="4812496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73" name="chart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42170" y="4858862"/>
                  <a:ext cx="213170" cy="213172"/>
                </a:xfrm>
                <a:prstGeom prst="rect">
                  <a:avLst/>
                </a:prstGeom>
              </p:spPr>
            </p:pic>
            <p:pic>
              <p:nvPicPr>
                <p:cNvPr id="275" name="Picture 15" descr="Bildergebnis fÃ¼r stackexchange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14340" y="4774486"/>
                  <a:ext cx="382342" cy="3823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6" name="Gruppieren 285"/>
              <p:cNvGrpSpPr/>
              <p:nvPr/>
            </p:nvGrpSpPr>
            <p:grpSpPr>
              <a:xfrm>
                <a:off x="2668848" y="3743755"/>
                <a:ext cx="548954" cy="294331"/>
                <a:chOff x="4307231" y="4812496"/>
                <a:chExt cx="548954" cy="294331"/>
              </a:xfrm>
            </p:grpSpPr>
            <p:sp>
              <p:nvSpPr>
                <p:cNvPr id="108" name="Rechteck 107"/>
                <p:cNvSpPr/>
                <p:nvPr/>
              </p:nvSpPr>
              <p:spPr>
                <a:xfrm>
                  <a:off x="4307231" y="4812496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72" name="chart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31692" y="4858147"/>
                  <a:ext cx="213170" cy="213172"/>
                </a:xfrm>
                <a:prstGeom prst="rect">
                  <a:avLst/>
                </a:prstGeom>
              </p:spPr>
            </p:pic>
            <p:pic>
              <p:nvPicPr>
                <p:cNvPr id="274" name="Picture 13" descr="Bildergebnis fÃ¼r stackexchange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4686" y="4831113"/>
                  <a:ext cx="275714" cy="275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7" name="Gruppieren 286"/>
              <p:cNvGrpSpPr/>
              <p:nvPr/>
            </p:nvGrpSpPr>
            <p:grpSpPr>
              <a:xfrm>
                <a:off x="2394062" y="2939945"/>
                <a:ext cx="548954" cy="291896"/>
                <a:chOff x="3701127" y="4812496"/>
                <a:chExt cx="548954" cy="291896"/>
              </a:xfrm>
            </p:grpSpPr>
            <p:sp>
              <p:nvSpPr>
                <p:cNvPr id="107" name="Rechteck 106"/>
                <p:cNvSpPr/>
                <p:nvPr/>
              </p:nvSpPr>
              <p:spPr>
                <a:xfrm>
                  <a:off x="3701127" y="4812496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7" name="chart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29832" y="4851858"/>
                  <a:ext cx="213170" cy="213172"/>
                </a:xfrm>
                <a:prstGeom prst="rect">
                  <a:avLst/>
                </a:prstGeom>
              </p:spPr>
            </p:pic>
            <p:pic>
              <p:nvPicPr>
                <p:cNvPr id="256" name="Picture 56" descr="Bildergebnis für SSRN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95429" y="4866426"/>
                  <a:ext cx="219360" cy="2193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" name="Gruppieren 23"/>
              <p:cNvGrpSpPr/>
              <p:nvPr/>
            </p:nvGrpSpPr>
            <p:grpSpPr>
              <a:xfrm>
                <a:off x="2299616" y="3147246"/>
                <a:ext cx="548954" cy="291896"/>
                <a:chOff x="3701127" y="5496646"/>
                <a:chExt cx="548954" cy="291896"/>
              </a:xfrm>
            </p:grpSpPr>
            <p:sp>
              <p:nvSpPr>
                <p:cNvPr id="123" name="Rechteck 122"/>
                <p:cNvSpPr/>
                <p:nvPr/>
              </p:nvSpPr>
              <p:spPr>
                <a:xfrm>
                  <a:off x="3701127" y="5496646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2" name="chart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31585" y="5536008"/>
                  <a:ext cx="213170" cy="213172"/>
                </a:xfrm>
                <a:prstGeom prst="rect">
                  <a:avLst/>
                </a:prstGeom>
              </p:spPr>
            </p:pic>
            <p:pic>
              <p:nvPicPr>
                <p:cNvPr id="270" name="Picture 22" descr="Ähnliches Foto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42712" y="5536723"/>
                  <a:ext cx="293884" cy="2204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" name="Gruppieren 6"/>
              <p:cNvGrpSpPr/>
              <p:nvPr/>
            </p:nvGrpSpPr>
            <p:grpSpPr>
              <a:xfrm>
                <a:off x="2195639" y="3344516"/>
                <a:ext cx="548954" cy="291896"/>
                <a:chOff x="7877180" y="5153740"/>
                <a:chExt cx="548954" cy="291896"/>
              </a:xfrm>
            </p:grpSpPr>
            <p:sp>
              <p:nvSpPr>
                <p:cNvPr id="122" name="Rechteck 121"/>
                <p:cNvSpPr/>
                <p:nvPr/>
              </p:nvSpPr>
              <p:spPr>
                <a:xfrm>
                  <a:off x="7877180" y="5153740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1" name="chart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97328" y="5205092"/>
                  <a:ext cx="213170" cy="213172"/>
                </a:xfrm>
                <a:prstGeom prst="rect">
                  <a:avLst/>
                </a:prstGeom>
              </p:spPr>
            </p:pic>
            <p:pic>
              <p:nvPicPr>
                <p:cNvPr id="269" name="Picture 10" descr="Bildergebnis für google+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63985" y="5171738"/>
                  <a:ext cx="252028" cy="2520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4" name="Gruppieren 53"/>
              <p:cNvGrpSpPr/>
              <p:nvPr/>
            </p:nvGrpSpPr>
            <p:grpSpPr>
              <a:xfrm>
                <a:off x="2098868" y="3545477"/>
                <a:ext cx="548954" cy="291896"/>
                <a:chOff x="5490864" y="4469596"/>
                <a:chExt cx="548954" cy="291896"/>
              </a:xfrm>
            </p:grpSpPr>
            <p:sp>
              <p:nvSpPr>
                <p:cNvPr id="102" name="Rechteck 101"/>
                <p:cNvSpPr/>
                <p:nvPr/>
              </p:nvSpPr>
              <p:spPr>
                <a:xfrm>
                  <a:off x="5490864" y="4469596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3" name="chart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10755" y="4512707"/>
                  <a:ext cx="213170" cy="213172"/>
                </a:xfrm>
                <a:prstGeom prst="rect">
                  <a:avLst/>
                </a:prstGeom>
              </p:spPr>
            </p:pic>
            <p:pic>
              <p:nvPicPr>
                <p:cNvPr id="251" name="Picture 2" descr="Bildergebnis für facebook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76204" y="4503382"/>
                  <a:ext cx="234000" cy="234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Gruppieren 19"/>
              <p:cNvGrpSpPr/>
              <p:nvPr/>
            </p:nvGrpSpPr>
            <p:grpSpPr>
              <a:xfrm>
                <a:off x="2000228" y="3747493"/>
                <a:ext cx="548954" cy="291896"/>
                <a:chOff x="7877180" y="4469590"/>
                <a:chExt cx="548954" cy="291896"/>
              </a:xfrm>
            </p:grpSpPr>
            <p:sp>
              <p:nvSpPr>
                <p:cNvPr id="106" name="Rechteck 105"/>
                <p:cNvSpPr/>
                <p:nvPr/>
              </p:nvSpPr>
              <p:spPr>
                <a:xfrm>
                  <a:off x="7877180" y="4469590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6" name="chart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02355" y="4508952"/>
                  <a:ext cx="213170" cy="213172"/>
                </a:xfrm>
                <a:prstGeom prst="rect">
                  <a:avLst/>
                </a:prstGeom>
              </p:spPr>
            </p:pic>
            <p:pic>
              <p:nvPicPr>
                <p:cNvPr id="4113" name="Picture 17" descr="Ãhnliches Foto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44099" y="4485390"/>
                  <a:ext cx="263359" cy="2633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074" name="Textfeld 2073"/>
            <p:cNvSpPr txBox="1"/>
            <p:nvPr/>
          </p:nvSpPr>
          <p:spPr>
            <a:xfrm>
              <a:off x="889567" y="2954007"/>
              <a:ext cx="7481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i="1" smtClean="0"/>
                <a:t>Writing</a:t>
              </a:r>
              <a:endParaRPr lang="en-US" sz="1400" b="1" i="1"/>
            </a:p>
          </p:txBody>
        </p:sp>
      </p:grpSp>
      <p:grpSp>
        <p:nvGrpSpPr>
          <p:cNvPr id="4104" name="Gruppieren 4103"/>
          <p:cNvGrpSpPr/>
          <p:nvPr/>
        </p:nvGrpSpPr>
        <p:grpSpPr>
          <a:xfrm>
            <a:off x="1979943" y="1826655"/>
            <a:ext cx="1419022" cy="1437173"/>
            <a:chOff x="2551443" y="1826655"/>
            <a:chExt cx="1419022" cy="1437173"/>
          </a:xfrm>
        </p:grpSpPr>
        <p:grpSp>
          <p:nvGrpSpPr>
            <p:cNvPr id="2078" name="Gruppieren 2077"/>
            <p:cNvGrpSpPr/>
            <p:nvPr/>
          </p:nvGrpSpPr>
          <p:grpSpPr>
            <a:xfrm>
              <a:off x="2551443" y="1826655"/>
              <a:ext cx="1419022" cy="1122271"/>
              <a:chOff x="2917203" y="2093355"/>
              <a:chExt cx="1419022" cy="1122271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3787271" y="2507376"/>
                <a:ext cx="548954" cy="291896"/>
                <a:chOff x="7876583" y="3130867"/>
                <a:chExt cx="548954" cy="291896"/>
              </a:xfrm>
            </p:grpSpPr>
            <p:sp>
              <p:nvSpPr>
                <p:cNvPr id="144" name="Rechteck 143"/>
                <p:cNvSpPr/>
                <p:nvPr/>
              </p:nvSpPr>
              <p:spPr>
                <a:xfrm>
                  <a:off x="7876583" y="3130867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45" name="Picture 6" descr="D:\Benutzer\Lemke Steffen\Pictures\6784-200.png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18785" y="3174621"/>
                  <a:ext cx="222750" cy="227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26" descr="Bildergebnis für Youtube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54082" y="3142900"/>
                  <a:ext cx="263677" cy="2636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2" name="Gruppieren 21"/>
              <p:cNvGrpSpPr/>
              <p:nvPr/>
            </p:nvGrpSpPr>
            <p:grpSpPr>
              <a:xfrm>
                <a:off x="3686809" y="2704279"/>
                <a:ext cx="548954" cy="291896"/>
                <a:chOff x="6685770" y="3131939"/>
                <a:chExt cx="548954" cy="291896"/>
              </a:xfrm>
            </p:grpSpPr>
            <p:sp>
              <p:nvSpPr>
                <p:cNvPr id="140" name="Rechteck 139"/>
                <p:cNvSpPr/>
                <p:nvPr/>
              </p:nvSpPr>
              <p:spPr>
                <a:xfrm>
                  <a:off x="6685770" y="3131939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41" name="Picture 6" descr="D:\Benutzer\Lemke Steffen\Pictures\6784-200.png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27972" y="3175693"/>
                  <a:ext cx="222750" cy="227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8" name="Picture 12" descr="Bildergebnis für wordpress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51780" y="3140666"/>
                  <a:ext cx="264952" cy="2649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5" name="Gruppieren 34"/>
              <p:cNvGrpSpPr/>
              <p:nvPr/>
            </p:nvGrpSpPr>
            <p:grpSpPr>
              <a:xfrm>
                <a:off x="3592890" y="2891590"/>
                <a:ext cx="565956" cy="324036"/>
                <a:chOff x="6693547" y="4457314"/>
                <a:chExt cx="565956" cy="324036"/>
              </a:xfrm>
            </p:grpSpPr>
            <p:sp>
              <p:nvSpPr>
                <p:cNvPr id="104" name="Rechteck 103"/>
                <p:cNvSpPr/>
                <p:nvPr/>
              </p:nvSpPr>
              <p:spPr>
                <a:xfrm>
                  <a:off x="6693547" y="4469596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52" name="Picture 6" descr="D:\Benutzer\Lemke Steffen\Pictures\6784-200.png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37109" y="4507580"/>
                  <a:ext cx="222750" cy="227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3" name="Picture 4" descr="Bildergebnis für Twitter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35467" y="4457314"/>
                  <a:ext cx="324036" cy="3240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1" name="Gruppieren 20"/>
              <p:cNvGrpSpPr/>
              <p:nvPr/>
            </p:nvGrpSpPr>
            <p:grpSpPr>
              <a:xfrm>
                <a:off x="3318369" y="2093355"/>
                <a:ext cx="548954" cy="291896"/>
                <a:chOff x="7281752" y="3130810"/>
                <a:chExt cx="548954" cy="291896"/>
              </a:xfrm>
            </p:grpSpPr>
            <p:sp>
              <p:nvSpPr>
                <p:cNvPr id="142" name="Rechteck 141"/>
                <p:cNvSpPr/>
                <p:nvPr/>
              </p:nvSpPr>
              <p:spPr>
                <a:xfrm>
                  <a:off x="7281752" y="3130810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43" name="Picture 6" descr="D:\Benutzer\Lemke Steffen\Pictures\6784-200.png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3954" y="3174564"/>
                  <a:ext cx="222750" cy="227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9" name="Picture 24" descr="Bildergebnis für slideshare"/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55078" y="3140742"/>
                  <a:ext cx="271228" cy="2712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9" name="Gruppieren 58"/>
              <p:cNvGrpSpPr/>
              <p:nvPr/>
            </p:nvGrpSpPr>
            <p:grpSpPr>
              <a:xfrm>
                <a:off x="3214493" y="2302146"/>
                <a:ext cx="548954" cy="291896"/>
                <a:chOff x="3704632" y="3454818"/>
                <a:chExt cx="548954" cy="291896"/>
              </a:xfrm>
            </p:grpSpPr>
            <p:sp>
              <p:nvSpPr>
                <p:cNvPr id="146" name="Rechteck 145"/>
                <p:cNvSpPr/>
                <p:nvPr/>
              </p:nvSpPr>
              <p:spPr>
                <a:xfrm>
                  <a:off x="3704632" y="3454818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47" name="Picture 6" descr="D:\Benutzer\Lemke Steffen\Pictures\6784-200.png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46834" y="3498572"/>
                  <a:ext cx="222750" cy="227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50" descr="Bildergebnis für PLOS"/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95429" y="3477696"/>
                  <a:ext cx="238410" cy="2384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49" name="Gruppieren 2048"/>
              <p:cNvGrpSpPr/>
              <p:nvPr/>
            </p:nvGrpSpPr>
            <p:grpSpPr>
              <a:xfrm>
                <a:off x="3120323" y="2498028"/>
                <a:ext cx="548954" cy="291896"/>
                <a:chOff x="8346524" y="3363683"/>
                <a:chExt cx="548954" cy="291896"/>
              </a:xfrm>
            </p:grpSpPr>
            <p:sp>
              <p:nvSpPr>
                <p:cNvPr id="138" name="Rechteck 137"/>
                <p:cNvSpPr/>
                <p:nvPr/>
              </p:nvSpPr>
              <p:spPr>
                <a:xfrm>
                  <a:off x="8346524" y="3363683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9" name="Picture 6" descr="D:\Benutzer\Lemke Steffen\Pictures\6784-200.png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81106" y="3407437"/>
                  <a:ext cx="222750" cy="227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7" name="Picture 22" descr="Ähnliches Foto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87762" y="3398706"/>
                  <a:ext cx="293884" cy="2204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" name="Gruppieren 5"/>
              <p:cNvGrpSpPr/>
              <p:nvPr/>
            </p:nvGrpSpPr>
            <p:grpSpPr>
              <a:xfrm>
                <a:off x="3018653" y="2695158"/>
                <a:ext cx="548954" cy="291896"/>
                <a:chOff x="5265378" y="2301206"/>
                <a:chExt cx="548954" cy="291896"/>
              </a:xfrm>
            </p:grpSpPr>
            <p:sp>
              <p:nvSpPr>
                <p:cNvPr id="136" name="Rechteck 135"/>
                <p:cNvSpPr/>
                <p:nvPr/>
              </p:nvSpPr>
              <p:spPr>
                <a:xfrm>
                  <a:off x="5265378" y="2301206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7" name="Picture 6" descr="D:\Benutzer\Lemke Steffen\Pictures\6784-200.png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07580" y="2344960"/>
                  <a:ext cx="222750" cy="227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6" name="Picture 10" descr="Bildergebnis für google+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53264" y="2322908"/>
                  <a:ext cx="252028" cy="2520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4" name="Gruppieren 13"/>
              <p:cNvGrpSpPr/>
              <p:nvPr/>
            </p:nvGrpSpPr>
            <p:grpSpPr>
              <a:xfrm>
                <a:off x="2917203" y="2897435"/>
                <a:ext cx="548954" cy="291896"/>
                <a:chOff x="4903810" y="3130867"/>
                <a:chExt cx="548954" cy="291896"/>
              </a:xfrm>
            </p:grpSpPr>
            <p:sp>
              <p:nvSpPr>
                <p:cNvPr id="61" name="Rechteck 60"/>
                <p:cNvSpPr/>
                <p:nvPr/>
              </p:nvSpPr>
              <p:spPr>
                <a:xfrm>
                  <a:off x="4903810" y="3130867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8" name="Picture 2" descr="Bildergebnis für facebook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95482" y="3159592"/>
                  <a:ext cx="234000" cy="234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2" name="Picture 6" descr="D:\Benutzer\Lemke Steffen\Pictures\6784-200.png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46012" y="3174621"/>
                  <a:ext cx="222750" cy="227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06" name="Textfeld 305"/>
            <p:cNvSpPr txBox="1"/>
            <p:nvPr/>
          </p:nvSpPr>
          <p:spPr>
            <a:xfrm>
              <a:off x="2584774" y="2956051"/>
              <a:ext cx="11399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i="1" smtClean="0"/>
                <a:t>Commenting</a:t>
              </a:r>
              <a:endParaRPr lang="en-US" sz="1400" b="1" i="1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3696447" y="1828722"/>
            <a:ext cx="2084242" cy="1434355"/>
            <a:chOff x="3696447" y="1828722"/>
            <a:chExt cx="2084242" cy="1434355"/>
          </a:xfrm>
        </p:grpSpPr>
        <p:grpSp>
          <p:nvGrpSpPr>
            <p:cNvPr id="55" name="Gruppieren 54"/>
            <p:cNvGrpSpPr/>
            <p:nvPr/>
          </p:nvGrpSpPr>
          <p:grpSpPr>
            <a:xfrm>
              <a:off x="5231735" y="2234650"/>
              <a:ext cx="548954" cy="291896"/>
              <a:chOff x="4903810" y="3454717"/>
              <a:chExt cx="548954" cy="291896"/>
            </a:xfrm>
          </p:grpSpPr>
          <p:sp>
            <p:nvSpPr>
              <p:cNvPr id="69" name="Rechteck 68"/>
              <p:cNvSpPr/>
              <p:nvPr/>
            </p:nvSpPr>
            <p:spPr>
              <a:xfrm>
                <a:off x="4903810" y="3454717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3" name="chart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17232" y="3472326"/>
                <a:ext cx="251530" cy="270001"/>
              </a:xfrm>
              <a:prstGeom prst="rect">
                <a:avLst/>
              </a:prstGeom>
            </p:spPr>
          </p:pic>
          <p:pic>
            <p:nvPicPr>
              <p:cNvPr id="223" name="Picture 24" descr="Bildergebnis für slideshare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4575" y="3464343"/>
                <a:ext cx="271228" cy="271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1" name="Gruppieren 280"/>
            <p:cNvGrpSpPr/>
            <p:nvPr/>
          </p:nvGrpSpPr>
          <p:grpSpPr>
            <a:xfrm>
              <a:off x="5131297" y="2431284"/>
              <a:ext cx="548954" cy="291896"/>
              <a:chOff x="3701127" y="4129342"/>
              <a:chExt cx="548954" cy="291896"/>
            </a:xfrm>
          </p:grpSpPr>
          <p:sp>
            <p:nvSpPr>
              <p:cNvPr id="83" name="Rechteck 82"/>
              <p:cNvSpPr/>
              <p:nvPr/>
            </p:nvSpPr>
            <p:spPr>
              <a:xfrm>
                <a:off x="3701127" y="4129342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6" name="chart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13064" y="4141673"/>
                <a:ext cx="251530" cy="270001"/>
              </a:xfrm>
              <a:prstGeom prst="rect">
                <a:avLst/>
              </a:prstGeom>
            </p:spPr>
          </p:pic>
          <p:pic>
            <p:nvPicPr>
              <p:cNvPr id="236" name="Picture 56" descr="Bildergebnis für SSRN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5429" y="4194809"/>
                <a:ext cx="219360" cy="2193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Gruppieren 32"/>
            <p:cNvGrpSpPr/>
            <p:nvPr/>
          </p:nvGrpSpPr>
          <p:grpSpPr>
            <a:xfrm>
              <a:off x="5031750" y="2633685"/>
              <a:ext cx="548954" cy="291896"/>
              <a:chOff x="5490864" y="3454717"/>
              <a:chExt cx="548954" cy="291896"/>
            </a:xfrm>
          </p:grpSpPr>
          <p:sp>
            <p:nvSpPr>
              <p:cNvPr id="70" name="Rechteck 69"/>
              <p:cNvSpPr/>
              <p:nvPr/>
            </p:nvSpPr>
            <p:spPr>
              <a:xfrm>
                <a:off x="5490864" y="3454717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" name="chart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0389" y="3469997"/>
                <a:ext cx="251530" cy="270001"/>
              </a:xfrm>
              <a:prstGeom prst="rect">
                <a:avLst/>
              </a:prstGeom>
            </p:spPr>
          </p:pic>
          <p:pic>
            <p:nvPicPr>
              <p:cNvPr id="224" name="Picture 32" descr="Bildergebnis für researchgate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74866" y="3483802"/>
                <a:ext cx="247993" cy="2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Gruppieren 3"/>
            <p:cNvGrpSpPr/>
            <p:nvPr/>
          </p:nvGrpSpPr>
          <p:grpSpPr>
            <a:xfrm>
              <a:off x="4759164" y="1828722"/>
              <a:ext cx="548954" cy="291896"/>
              <a:chOff x="8015043" y="4885712"/>
              <a:chExt cx="548954" cy="291896"/>
            </a:xfrm>
          </p:grpSpPr>
          <p:sp>
            <p:nvSpPr>
              <p:cNvPr id="169" name="Rechteck 168"/>
              <p:cNvSpPr/>
              <p:nvPr/>
            </p:nvSpPr>
            <p:spPr>
              <a:xfrm>
                <a:off x="8015043" y="4885712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2" name="chart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41870" y="4894149"/>
                <a:ext cx="251530" cy="270001"/>
              </a:xfrm>
              <a:prstGeom prst="rect">
                <a:avLst/>
              </a:prstGeom>
            </p:spPr>
          </p:pic>
          <p:pic>
            <p:nvPicPr>
              <p:cNvPr id="235" name="Picture 54" descr="Bildergebnis für repec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85775" y="4895548"/>
                <a:ext cx="269968" cy="2699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51" name="Gruppieren 2050"/>
            <p:cNvGrpSpPr/>
            <p:nvPr/>
          </p:nvGrpSpPr>
          <p:grpSpPr>
            <a:xfrm>
              <a:off x="4663184" y="2037810"/>
              <a:ext cx="548954" cy="291896"/>
              <a:chOff x="7864988" y="4716213"/>
              <a:chExt cx="548954" cy="291896"/>
            </a:xfrm>
          </p:grpSpPr>
          <p:sp>
            <p:nvSpPr>
              <p:cNvPr id="168" name="Rechteck 167"/>
              <p:cNvSpPr/>
              <p:nvPr/>
            </p:nvSpPr>
            <p:spPr>
              <a:xfrm>
                <a:off x="7864988" y="4716213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1" name="chart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74513" y="4730646"/>
                <a:ext cx="251530" cy="270001"/>
              </a:xfrm>
              <a:prstGeom prst="rect">
                <a:avLst/>
              </a:prstGeom>
            </p:spPr>
          </p:pic>
          <p:pic>
            <p:nvPicPr>
              <p:cNvPr id="4107" name="Picture 11" descr="Bildergebnis fÃ¼r pubmed central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41213" y="4784310"/>
                <a:ext cx="259492" cy="136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9" name="Gruppieren 48"/>
            <p:cNvGrpSpPr/>
            <p:nvPr/>
          </p:nvGrpSpPr>
          <p:grpSpPr>
            <a:xfrm>
              <a:off x="4557209" y="2237508"/>
              <a:ext cx="548954" cy="291896"/>
              <a:chOff x="5500389" y="3787619"/>
              <a:chExt cx="548954" cy="291896"/>
            </a:xfrm>
          </p:grpSpPr>
          <p:sp>
            <p:nvSpPr>
              <p:cNvPr id="167" name="Rechteck 166"/>
              <p:cNvSpPr/>
              <p:nvPr/>
            </p:nvSpPr>
            <p:spPr>
              <a:xfrm>
                <a:off x="5500389" y="3787619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0" name="chart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12326" y="3798566"/>
                <a:ext cx="251530" cy="270001"/>
              </a:xfrm>
              <a:prstGeom prst="rect">
                <a:avLst/>
              </a:prstGeom>
            </p:spPr>
          </p:pic>
          <p:pic>
            <p:nvPicPr>
              <p:cNvPr id="233" name="Picture 50" descr="Bildergebnis für PLOS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6380" y="3812551"/>
                <a:ext cx="238410" cy="238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66" name="Gruppieren 2065"/>
            <p:cNvGrpSpPr/>
            <p:nvPr/>
          </p:nvGrpSpPr>
          <p:grpSpPr>
            <a:xfrm>
              <a:off x="4457616" y="2438626"/>
              <a:ext cx="548954" cy="291896"/>
              <a:chOff x="7420606" y="2194348"/>
              <a:chExt cx="548954" cy="291896"/>
            </a:xfrm>
          </p:grpSpPr>
          <p:sp>
            <p:nvSpPr>
              <p:cNvPr id="163" name="Rechteck 162"/>
              <p:cNvSpPr/>
              <p:nvPr/>
            </p:nvSpPr>
            <p:spPr>
              <a:xfrm>
                <a:off x="7420606" y="2194348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6" name="chart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28383" y="2202785"/>
                <a:ext cx="251530" cy="270001"/>
              </a:xfrm>
              <a:prstGeom prst="rect">
                <a:avLst/>
              </a:prstGeom>
            </p:spPr>
          </p:pic>
          <p:pic>
            <p:nvPicPr>
              <p:cNvPr id="4105" name="Picture 9" descr="Logo"/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2230" y="2303331"/>
                <a:ext cx="283290" cy="7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2" name="Gruppieren 61"/>
            <p:cNvGrpSpPr/>
            <p:nvPr/>
          </p:nvGrpSpPr>
          <p:grpSpPr>
            <a:xfrm>
              <a:off x="4361378" y="2636615"/>
              <a:ext cx="548954" cy="291896"/>
              <a:chOff x="4297706" y="3786749"/>
              <a:chExt cx="548954" cy="291896"/>
            </a:xfrm>
          </p:grpSpPr>
          <p:sp>
            <p:nvSpPr>
              <p:cNvPr id="162" name="Rechteck 161"/>
              <p:cNvSpPr/>
              <p:nvPr/>
            </p:nvSpPr>
            <p:spPr>
              <a:xfrm>
                <a:off x="4297706" y="3786749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5" name="chart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97706" y="3802029"/>
                <a:ext cx="251530" cy="270001"/>
              </a:xfrm>
              <a:prstGeom prst="rect">
                <a:avLst/>
              </a:prstGeom>
            </p:spPr>
          </p:pic>
          <p:pic>
            <p:nvPicPr>
              <p:cNvPr id="231" name="Picture 46" descr="Bildergebnis für JSTOR"/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4235" y="3805653"/>
                <a:ext cx="198544" cy="2522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uppieren 28"/>
            <p:cNvGrpSpPr/>
            <p:nvPr/>
          </p:nvGrpSpPr>
          <p:grpSpPr>
            <a:xfrm>
              <a:off x="4091951" y="1833660"/>
              <a:ext cx="569248" cy="291896"/>
              <a:chOff x="6089191" y="3456101"/>
              <a:chExt cx="569248" cy="291896"/>
            </a:xfrm>
          </p:grpSpPr>
          <p:sp>
            <p:nvSpPr>
              <p:cNvPr id="71" name="Rechteck 70"/>
              <p:cNvSpPr/>
              <p:nvPr/>
            </p:nvSpPr>
            <p:spPr>
              <a:xfrm>
                <a:off x="6089191" y="3456101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chart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16018" y="3472158"/>
                <a:ext cx="251530" cy="270001"/>
              </a:xfrm>
              <a:prstGeom prst="rect">
                <a:avLst/>
              </a:prstGeom>
            </p:spPr>
          </p:pic>
          <p:pic>
            <p:nvPicPr>
              <p:cNvPr id="225" name="Picture 34" descr="Bildergebnis für github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0419" y="3483802"/>
                <a:ext cx="308020" cy="2561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3" name="Gruppieren 62"/>
            <p:cNvGrpSpPr/>
            <p:nvPr/>
          </p:nvGrpSpPr>
          <p:grpSpPr>
            <a:xfrm>
              <a:off x="3987728" y="2034170"/>
              <a:ext cx="548954" cy="291896"/>
              <a:chOff x="3701127" y="3786749"/>
              <a:chExt cx="548954" cy="291896"/>
            </a:xfrm>
          </p:grpSpPr>
          <p:sp>
            <p:nvSpPr>
              <p:cNvPr id="161" name="Rechteck 160"/>
              <p:cNvSpPr/>
              <p:nvPr/>
            </p:nvSpPr>
            <p:spPr>
              <a:xfrm>
                <a:off x="3701127" y="3786749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4" name="chart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13064" y="3797696"/>
                <a:ext cx="251530" cy="270001"/>
              </a:xfrm>
              <a:prstGeom prst="rect">
                <a:avLst/>
              </a:prstGeom>
            </p:spPr>
          </p:pic>
          <p:pic>
            <p:nvPicPr>
              <p:cNvPr id="230" name="Picture 44" descr="Bildergebnis für econstor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0854" y="3907695"/>
                <a:ext cx="244340" cy="645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6" name="Gruppieren 225"/>
            <p:cNvGrpSpPr/>
            <p:nvPr/>
          </p:nvGrpSpPr>
          <p:grpSpPr>
            <a:xfrm>
              <a:off x="3888542" y="2234564"/>
              <a:ext cx="548954" cy="291896"/>
              <a:chOff x="6693547" y="3455587"/>
              <a:chExt cx="548954" cy="291896"/>
            </a:xfrm>
          </p:grpSpPr>
          <p:sp>
            <p:nvSpPr>
              <p:cNvPr id="149" name="Rechteck 148"/>
              <p:cNvSpPr/>
              <p:nvPr/>
            </p:nvSpPr>
            <p:spPr>
              <a:xfrm>
                <a:off x="6693547" y="3455587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2" name="chart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05484" y="3466534"/>
                <a:ext cx="251530" cy="270001"/>
              </a:xfrm>
              <a:prstGeom prst="rect">
                <a:avLst/>
              </a:prstGeom>
            </p:spPr>
          </p:pic>
          <p:pic>
            <p:nvPicPr>
              <p:cNvPr id="278" name="Picture 7" descr="D:\Benutzer\Lemke Steffen\Pictures\ebsco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88022" y="3488155"/>
                <a:ext cx="241670" cy="241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uppieren 15"/>
            <p:cNvGrpSpPr/>
            <p:nvPr/>
          </p:nvGrpSpPr>
          <p:grpSpPr>
            <a:xfrm>
              <a:off x="3789725" y="2430439"/>
              <a:ext cx="548954" cy="291896"/>
              <a:chOff x="7430363" y="4885452"/>
              <a:chExt cx="548954" cy="291896"/>
            </a:xfrm>
          </p:grpSpPr>
          <p:sp>
            <p:nvSpPr>
              <p:cNvPr id="150" name="Rechteck 149"/>
              <p:cNvSpPr/>
              <p:nvPr/>
            </p:nvSpPr>
            <p:spPr>
              <a:xfrm>
                <a:off x="7430363" y="4885452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3" name="chart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9888" y="4893112"/>
                <a:ext cx="251530" cy="270001"/>
              </a:xfrm>
              <a:prstGeom prst="rect">
                <a:avLst/>
              </a:prstGeom>
            </p:spPr>
          </p:pic>
          <p:pic>
            <p:nvPicPr>
              <p:cNvPr id="228" name="Picture 38" descr="Bildergebnis für academia.edu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6587" y="4905094"/>
                <a:ext cx="268311" cy="2683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Gruppieren 16"/>
            <p:cNvGrpSpPr/>
            <p:nvPr/>
          </p:nvGrpSpPr>
          <p:grpSpPr>
            <a:xfrm>
              <a:off x="3696447" y="2637574"/>
              <a:ext cx="548954" cy="291896"/>
              <a:chOff x="7894209" y="5797648"/>
              <a:chExt cx="548954" cy="291896"/>
            </a:xfrm>
          </p:grpSpPr>
          <p:sp>
            <p:nvSpPr>
              <p:cNvPr id="151" name="Rechteck 150"/>
              <p:cNvSpPr/>
              <p:nvPr/>
            </p:nvSpPr>
            <p:spPr>
              <a:xfrm>
                <a:off x="7894209" y="5797648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4" name="chart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01986" y="5805238"/>
                <a:ext cx="251530" cy="270001"/>
              </a:xfrm>
              <a:prstGeom prst="rect">
                <a:avLst/>
              </a:prstGeom>
            </p:spPr>
          </p:pic>
          <p:pic>
            <p:nvPicPr>
              <p:cNvPr id="229" name="Picture 40" descr="Bildergebnis für arxiv"/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73514" y="5804891"/>
                <a:ext cx="263533" cy="263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7" name="Textfeld 306"/>
            <p:cNvSpPr txBox="1"/>
            <p:nvPr/>
          </p:nvSpPr>
          <p:spPr>
            <a:xfrm>
              <a:off x="4062434" y="2955300"/>
              <a:ext cx="11750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i="1" smtClean="0"/>
                <a:t>Downloading</a:t>
              </a:r>
              <a:endParaRPr lang="en-US" sz="1400" b="1" i="1"/>
            </a:p>
          </p:txBody>
        </p:sp>
      </p:grpSp>
      <p:grpSp>
        <p:nvGrpSpPr>
          <p:cNvPr id="4096" name="Gruppieren 4095"/>
          <p:cNvGrpSpPr/>
          <p:nvPr/>
        </p:nvGrpSpPr>
        <p:grpSpPr>
          <a:xfrm>
            <a:off x="6083644" y="1818023"/>
            <a:ext cx="1895729" cy="1445354"/>
            <a:chOff x="10465144" y="1818023"/>
            <a:chExt cx="1895729" cy="1445354"/>
          </a:xfrm>
        </p:grpSpPr>
        <p:grpSp>
          <p:nvGrpSpPr>
            <p:cNvPr id="11" name="Gruppieren 10"/>
            <p:cNvGrpSpPr/>
            <p:nvPr/>
          </p:nvGrpSpPr>
          <p:grpSpPr>
            <a:xfrm>
              <a:off x="11802684" y="2636615"/>
              <a:ext cx="558189" cy="291896"/>
              <a:chOff x="3691892" y="4471961"/>
              <a:chExt cx="558189" cy="291896"/>
            </a:xfrm>
          </p:grpSpPr>
          <p:sp>
            <p:nvSpPr>
              <p:cNvPr id="187" name="Rechteck 186"/>
              <p:cNvSpPr/>
              <p:nvPr/>
            </p:nvSpPr>
            <p:spPr>
              <a:xfrm>
                <a:off x="3701127" y="4471961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0" name="Grafik 189" descr="Bildergebnis für thumbs up"/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1892" y="4488653"/>
                <a:ext cx="270000" cy="27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0" name="Picture 26" descr="Bildergebnis für Youtube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1417" y="4486070"/>
                <a:ext cx="263677" cy="2636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4" name="Gruppieren 233"/>
            <p:cNvGrpSpPr/>
            <p:nvPr/>
          </p:nvGrpSpPr>
          <p:grpSpPr>
            <a:xfrm>
              <a:off x="11528835" y="1825643"/>
              <a:ext cx="557899" cy="291896"/>
              <a:chOff x="7272334" y="4119856"/>
              <a:chExt cx="557899" cy="291896"/>
            </a:xfrm>
          </p:grpSpPr>
          <p:sp>
            <p:nvSpPr>
              <p:cNvPr id="182" name="Rechteck 181"/>
              <p:cNvSpPr/>
              <p:nvPr/>
            </p:nvSpPr>
            <p:spPr>
              <a:xfrm>
                <a:off x="7281279" y="4119856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5" name="Grafik 184" descr="Bildergebnis für thumbs up"/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2334" y="4141752"/>
                <a:ext cx="270000" cy="27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8" name="Picture 12" descr="Bildergebnis für wordpress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0659" y="4131697"/>
                <a:ext cx="264952" cy="264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9" name="Gruppieren 278"/>
            <p:cNvGrpSpPr/>
            <p:nvPr/>
          </p:nvGrpSpPr>
          <p:grpSpPr>
            <a:xfrm>
              <a:off x="11423540" y="2019556"/>
              <a:ext cx="564947" cy="324036"/>
              <a:chOff x="4894575" y="4115573"/>
              <a:chExt cx="564947" cy="324036"/>
            </a:xfrm>
          </p:grpSpPr>
          <p:sp>
            <p:nvSpPr>
              <p:cNvPr id="85" name="Rechteck 84"/>
              <p:cNvSpPr/>
              <p:nvPr/>
            </p:nvSpPr>
            <p:spPr>
              <a:xfrm>
                <a:off x="4903810" y="4129342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7" name="Grafik 176" descr="Bildergebnis für thumbs up"/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4575" y="4146034"/>
                <a:ext cx="270000" cy="27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2" name="Picture 4" descr="Bildergebnis für Twitter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5486" y="4115573"/>
                <a:ext cx="324036" cy="324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Gruppieren 39"/>
            <p:cNvGrpSpPr/>
            <p:nvPr/>
          </p:nvGrpSpPr>
          <p:grpSpPr>
            <a:xfrm>
              <a:off x="11333697" y="2203346"/>
              <a:ext cx="594838" cy="382342"/>
              <a:chOff x="6693547" y="5117413"/>
              <a:chExt cx="594838" cy="382342"/>
            </a:xfrm>
          </p:grpSpPr>
          <p:sp>
            <p:nvSpPr>
              <p:cNvPr id="120" name="Rechteck 119"/>
              <p:cNvSpPr/>
              <p:nvPr/>
            </p:nvSpPr>
            <p:spPr>
              <a:xfrm>
                <a:off x="6693547" y="5153746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0" name="Grafik 209" descr="Bildergebnis für thumbs up"/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96539" y="5170681"/>
                <a:ext cx="270000" cy="27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7" name="Picture 15" descr="Bildergebnis fÃ¼r stackexchange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6043" y="5117413"/>
                <a:ext cx="382342" cy="3823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Gruppieren 40"/>
            <p:cNvGrpSpPr/>
            <p:nvPr/>
          </p:nvGrpSpPr>
          <p:grpSpPr>
            <a:xfrm>
              <a:off x="11237793" y="2440565"/>
              <a:ext cx="548954" cy="295287"/>
              <a:chOff x="6096968" y="5154467"/>
              <a:chExt cx="548954" cy="295287"/>
            </a:xfrm>
          </p:grpSpPr>
          <p:sp>
            <p:nvSpPr>
              <p:cNvPr id="119" name="Rechteck 118"/>
              <p:cNvSpPr/>
              <p:nvPr/>
            </p:nvSpPr>
            <p:spPr>
              <a:xfrm>
                <a:off x="6096968" y="5154467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9" name="Grafik 208" descr="Bildergebnis für thumbs up"/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7548" y="5170681"/>
                <a:ext cx="270000" cy="27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13" descr="Bildergebnis fÃ¼r stackexchange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6389" y="5174040"/>
                <a:ext cx="275714" cy="2757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0" name="Gruppieren 279"/>
            <p:cNvGrpSpPr/>
            <p:nvPr/>
          </p:nvGrpSpPr>
          <p:grpSpPr>
            <a:xfrm>
              <a:off x="11127706" y="2635885"/>
              <a:ext cx="563527" cy="291896"/>
              <a:chOff x="4292658" y="4129342"/>
              <a:chExt cx="563527" cy="291896"/>
            </a:xfrm>
          </p:grpSpPr>
          <p:sp>
            <p:nvSpPr>
              <p:cNvPr id="84" name="Rechteck 83"/>
              <p:cNvSpPr/>
              <p:nvPr/>
            </p:nvSpPr>
            <p:spPr>
              <a:xfrm>
                <a:off x="4307231" y="4129342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2" name="Grafik 191" descr="Bildergebnis für thumbs up"/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2658" y="4140290"/>
                <a:ext cx="270000" cy="27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1" name="Picture 24" descr="Bildergebnis für slideshare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4222" y="4141099"/>
                <a:ext cx="271228" cy="271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uppieren 18"/>
            <p:cNvGrpSpPr/>
            <p:nvPr/>
          </p:nvGrpSpPr>
          <p:grpSpPr>
            <a:xfrm>
              <a:off x="10861315" y="1818023"/>
              <a:ext cx="559647" cy="291896"/>
              <a:chOff x="7868913" y="4121240"/>
              <a:chExt cx="559647" cy="291896"/>
            </a:xfrm>
          </p:grpSpPr>
          <p:sp>
            <p:nvSpPr>
              <p:cNvPr id="183" name="Rechteck 182"/>
              <p:cNvSpPr/>
              <p:nvPr/>
            </p:nvSpPr>
            <p:spPr>
              <a:xfrm>
                <a:off x="7879606" y="4121240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6" name="Grafik 185" descr="Bildergebnis für thumbs up"/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8913" y="4140290"/>
                <a:ext cx="270000" cy="27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9" name="Picture 32" descr="Bildergebnis für researchgate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7535" y="4140505"/>
                <a:ext cx="247993" cy="2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Gruppieren 50"/>
            <p:cNvGrpSpPr/>
            <p:nvPr/>
          </p:nvGrpSpPr>
          <p:grpSpPr>
            <a:xfrm>
              <a:off x="10763963" y="2027446"/>
              <a:ext cx="557899" cy="291896"/>
              <a:chOff x="5481919" y="4129342"/>
              <a:chExt cx="557899" cy="291896"/>
            </a:xfrm>
          </p:grpSpPr>
          <p:sp>
            <p:nvSpPr>
              <p:cNvPr id="86" name="Rechteck 85"/>
              <p:cNvSpPr/>
              <p:nvPr/>
            </p:nvSpPr>
            <p:spPr>
              <a:xfrm>
                <a:off x="5490864" y="4129342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8" name="Grafik 177" descr="Bildergebnis für thumbs up"/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1919" y="4151238"/>
                <a:ext cx="270000" cy="27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3" name="Picture 11" descr="Bildergebnis fÃ¼r pubmed central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1444" y="4208585"/>
                <a:ext cx="259492" cy="136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Gruppieren 33"/>
            <p:cNvGrpSpPr/>
            <p:nvPr/>
          </p:nvGrpSpPr>
          <p:grpSpPr>
            <a:xfrm>
              <a:off x="10663137" y="2227427"/>
              <a:ext cx="558189" cy="291896"/>
              <a:chOff x="6684990" y="4119856"/>
              <a:chExt cx="558189" cy="291896"/>
            </a:xfrm>
          </p:grpSpPr>
          <p:sp>
            <p:nvSpPr>
              <p:cNvPr id="181" name="Rechteck 180"/>
              <p:cNvSpPr/>
              <p:nvPr/>
            </p:nvSpPr>
            <p:spPr>
              <a:xfrm>
                <a:off x="6694225" y="4119856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4" name="Grafik 183" descr="Bildergebnis für thumbs up"/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4990" y="4136548"/>
                <a:ext cx="270000" cy="27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7" name="Picture 22" descr="Ähnliches Foto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3644" y="4158164"/>
                <a:ext cx="293884" cy="2204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uppieren 4"/>
            <p:cNvGrpSpPr/>
            <p:nvPr/>
          </p:nvGrpSpPr>
          <p:grpSpPr>
            <a:xfrm>
              <a:off x="10568867" y="2420711"/>
              <a:ext cx="548954" cy="291896"/>
              <a:chOff x="4649742" y="2284273"/>
              <a:chExt cx="548954" cy="291896"/>
            </a:xfrm>
          </p:grpSpPr>
          <p:sp>
            <p:nvSpPr>
              <p:cNvPr id="38" name="Rechteck 37"/>
              <p:cNvSpPr/>
              <p:nvPr/>
            </p:nvSpPr>
            <p:spPr>
              <a:xfrm>
                <a:off x="4649742" y="2284273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Grafik 41" descr="Bildergebnis für thumbs up"/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9742" y="2295215"/>
                <a:ext cx="270000" cy="27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4" name="Picture 10" descr="Bildergebnis für google+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0247" y="2305624"/>
                <a:ext cx="252028" cy="252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Gruppieren 35"/>
            <p:cNvGrpSpPr/>
            <p:nvPr/>
          </p:nvGrpSpPr>
          <p:grpSpPr>
            <a:xfrm>
              <a:off x="10465144" y="2632118"/>
              <a:ext cx="559647" cy="291896"/>
              <a:chOff x="6078498" y="4130726"/>
              <a:chExt cx="559647" cy="291896"/>
            </a:xfrm>
          </p:grpSpPr>
          <p:sp>
            <p:nvSpPr>
              <p:cNvPr id="87" name="Rechteck 86"/>
              <p:cNvSpPr/>
              <p:nvPr/>
            </p:nvSpPr>
            <p:spPr>
              <a:xfrm>
                <a:off x="6089191" y="4130726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9" name="Grafik 178" descr="Bildergebnis für thumbs up"/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8498" y="4149776"/>
                <a:ext cx="270000" cy="27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6" name="Picture 2" descr="Bildergebnis für facebook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6414" y="4159712"/>
                <a:ext cx="234000" cy="23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8" name="Textfeld 307"/>
            <p:cNvSpPr txBox="1"/>
            <p:nvPr/>
          </p:nvSpPr>
          <p:spPr>
            <a:xfrm>
              <a:off x="11115883" y="2955600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i="1" smtClean="0"/>
                <a:t>Liking</a:t>
              </a:r>
              <a:endParaRPr lang="en-US" sz="1400" b="1" i="1"/>
            </a:p>
          </p:txBody>
        </p:sp>
      </p:grpSp>
      <p:grpSp>
        <p:nvGrpSpPr>
          <p:cNvPr id="4101" name="Gruppieren 4100"/>
          <p:cNvGrpSpPr/>
          <p:nvPr/>
        </p:nvGrpSpPr>
        <p:grpSpPr>
          <a:xfrm>
            <a:off x="8344555" y="1831948"/>
            <a:ext cx="1052946" cy="1431429"/>
            <a:chOff x="6563380" y="1831948"/>
            <a:chExt cx="1052946" cy="1431429"/>
          </a:xfrm>
        </p:grpSpPr>
        <p:grpSp>
          <p:nvGrpSpPr>
            <p:cNvPr id="2064" name="Gruppieren 2063"/>
            <p:cNvGrpSpPr/>
            <p:nvPr/>
          </p:nvGrpSpPr>
          <p:grpSpPr>
            <a:xfrm>
              <a:off x="6670628" y="1831948"/>
              <a:ext cx="945698" cy="1097568"/>
              <a:chOff x="7761577" y="5084110"/>
              <a:chExt cx="945698" cy="1097568"/>
            </a:xfrm>
          </p:grpSpPr>
          <p:grpSp>
            <p:nvGrpSpPr>
              <p:cNvPr id="9" name="Gruppieren 8"/>
              <p:cNvGrpSpPr/>
              <p:nvPr/>
            </p:nvGrpSpPr>
            <p:grpSpPr>
              <a:xfrm>
                <a:off x="8158321" y="5084110"/>
                <a:ext cx="548954" cy="291896"/>
                <a:chOff x="7878928" y="4813880"/>
                <a:chExt cx="548954" cy="291896"/>
              </a:xfrm>
            </p:grpSpPr>
            <p:sp>
              <p:nvSpPr>
                <p:cNvPr id="114" name="Rechteck 113"/>
                <p:cNvSpPr/>
                <p:nvPr/>
              </p:nvSpPr>
              <p:spPr>
                <a:xfrm>
                  <a:off x="7878928" y="4813880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3" name="Grafik 202" descr="Bildergebnis für share icon"/>
                <p:cNvPicPr>
                  <a:picLocks noChangeAspect="1" noChangeArrowheads="1"/>
                </p:cNvPicPr>
                <p:nvPr/>
              </p:nvPicPr>
              <p:blipFill>
                <a:blip r:embed="rId3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8456" y="4839794"/>
                  <a:ext cx="237153" cy="237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3" name="Picture 26" descr="Bildergebnis für Youtube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60278" y="4822021"/>
                  <a:ext cx="263677" cy="2636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7" name="Gruppieren 236"/>
              <p:cNvGrpSpPr/>
              <p:nvPr/>
            </p:nvGrpSpPr>
            <p:grpSpPr>
              <a:xfrm>
                <a:off x="8059421" y="5276575"/>
                <a:ext cx="560227" cy="324036"/>
                <a:chOff x="7290126" y="4457314"/>
                <a:chExt cx="560227" cy="324036"/>
              </a:xfrm>
            </p:grpSpPr>
            <p:sp>
              <p:nvSpPr>
                <p:cNvPr id="105" name="Rechteck 104"/>
                <p:cNvSpPr/>
                <p:nvPr/>
              </p:nvSpPr>
              <p:spPr>
                <a:xfrm>
                  <a:off x="7290126" y="4469590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5" name="Grafik 194" descr="Bildergebnis für share icon"/>
                <p:cNvPicPr>
                  <a:picLocks noChangeAspect="1" noChangeArrowheads="1"/>
                </p:cNvPicPr>
                <p:nvPr/>
              </p:nvPicPr>
              <p:blipFill>
                <a:blip r:embed="rId3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07620" y="4501041"/>
                  <a:ext cx="237153" cy="237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4" name="Picture 4" descr="Bildergebnis für Twitter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26317" y="4457314"/>
                  <a:ext cx="324036" cy="3240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48" name="Gruppieren 2047"/>
              <p:cNvGrpSpPr/>
              <p:nvPr/>
            </p:nvGrpSpPr>
            <p:grpSpPr>
              <a:xfrm>
                <a:off x="7960235" y="5483291"/>
                <a:ext cx="548954" cy="291896"/>
                <a:chOff x="4903810" y="5153746"/>
                <a:chExt cx="548954" cy="291896"/>
              </a:xfrm>
            </p:grpSpPr>
            <p:sp>
              <p:nvSpPr>
                <p:cNvPr id="117" name="Rechteck 116"/>
                <p:cNvSpPr/>
                <p:nvPr/>
              </p:nvSpPr>
              <p:spPr>
                <a:xfrm>
                  <a:off x="4903810" y="5153746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6" name="Grafik 205" descr="Bildergebnis für share icon"/>
                <p:cNvPicPr>
                  <a:picLocks noChangeAspect="1" noChangeArrowheads="1"/>
                </p:cNvPicPr>
                <p:nvPr/>
              </p:nvPicPr>
              <p:blipFill>
                <a:blip r:embed="rId3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27422" y="5184478"/>
                  <a:ext cx="237153" cy="237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4" name="Picture 56" descr="Bildergebnis für SSRN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97337" y="5198904"/>
                  <a:ext cx="219360" cy="2193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27" name="Gruppieren 226"/>
              <p:cNvGrpSpPr/>
              <p:nvPr/>
            </p:nvGrpSpPr>
            <p:grpSpPr>
              <a:xfrm>
                <a:off x="7862803" y="5686107"/>
                <a:ext cx="548954" cy="291896"/>
                <a:chOff x="4307231" y="5153746"/>
                <a:chExt cx="548954" cy="291896"/>
              </a:xfrm>
            </p:grpSpPr>
            <p:sp>
              <p:nvSpPr>
                <p:cNvPr id="116" name="Rechteck 115"/>
                <p:cNvSpPr/>
                <p:nvPr/>
              </p:nvSpPr>
              <p:spPr>
                <a:xfrm>
                  <a:off x="4307231" y="5153746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5" name="Grafik 204" descr="Bildergebnis für share icon"/>
                <p:cNvPicPr>
                  <a:picLocks noChangeAspect="1" noChangeArrowheads="1"/>
                </p:cNvPicPr>
                <p:nvPr/>
              </p:nvPicPr>
              <p:blipFill>
                <a:blip r:embed="rId3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16756" y="5181006"/>
                  <a:ext cx="237153" cy="237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2" name="Picture 22" descr="Ähnliches Foto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1566" y="5195474"/>
                  <a:ext cx="293884" cy="2204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" name="Gruppieren 14"/>
              <p:cNvGrpSpPr/>
              <p:nvPr/>
            </p:nvGrpSpPr>
            <p:grpSpPr>
              <a:xfrm>
                <a:off x="7761577" y="5889782"/>
                <a:ext cx="548954" cy="291896"/>
                <a:chOff x="3701127" y="5153746"/>
                <a:chExt cx="548954" cy="291896"/>
              </a:xfrm>
            </p:grpSpPr>
            <p:sp>
              <p:nvSpPr>
                <p:cNvPr id="115" name="Rechteck 114"/>
                <p:cNvSpPr/>
                <p:nvPr/>
              </p:nvSpPr>
              <p:spPr>
                <a:xfrm>
                  <a:off x="3701127" y="5153746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4" name="Grafik 203" descr="Bildergebnis für share icon"/>
                <p:cNvPicPr>
                  <a:picLocks noChangeAspect="1" noChangeArrowheads="1"/>
                </p:cNvPicPr>
                <p:nvPr/>
              </p:nvPicPr>
              <p:blipFill>
                <a:blip r:embed="rId3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27365" y="5181111"/>
                  <a:ext cx="237153" cy="2371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1" name="Picture 2" descr="Bildergebnis für facebook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85869" y="5187497"/>
                  <a:ext cx="234000" cy="234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09" name="Textfeld 308"/>
            <p:cNvSpPr txBox="1"/>
            <p:nvPr/>
          </p:nvSpPr>
          <p:spPr>
            <a:xfrm>
              <a:off x="6563380" y="2955600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i="1" smtClean="0"/>
                <a:t>Sharing</a:t>
              </a:r>
              <a:endParaRPr lang="en-US" sz="1400" b="1" i="1"/>
            </a:p>
          </p:txBody>
        </p:sp>
      </p:grpSp>
      <p:grpSp>
        <p:nvGrpSpPr>
          <p:cNvPr id="4100" name="Gruppieren 4099"/>
          <p:cNvGrpSpPr/>
          <p:nvPr/>
        </p:nvGrpSpPr>
        <p:grpSpPr>
          <a:xfrm>
            <a:off x="9242550" y="2235195"/>
            <a:ext cx="1175323" cy="1028182"/>
            <a:chOff x="7537575" y="2235195"/>
            <a:chExt cx="1175323" cy="1028182"/>
          </a:xfrm>
        </p:grpSpPr>
        <p:grpSp>
          <p:nvGrpSpPr>
            <p:cNvPr id="2063" name="Gruppieren 2062"/>
            <p:cNvGrpSpPr/>
            <p:nvPr/>
          </p:nvGrpSpPr>
          <p:grpSpPr>
            <a:xfrm>
              <a:off x="7840850" y="2235195"/>
              <a:ext cx="747058" cy="689172"/>
              <a:chOff x="8630811" y="5488622"/>
              <a:chExt cx="747058" cy="689172"/>
            </a:xfrm>
          </p:grpSpPr>
          <p:grpSp>
            <p:nvGrpSpPr>
              <p:cNvPr id="37" name="Gruppieren 36"/>
              <p:cNvGrpSpPr/>
              <p:nvPr/>
            </p:nvGrpSpPr>
            <p:grpSpPr>
              <a:xfrm>
                <a:off x="8828915" y="5488622"/>
                <a:ext cx="548954" cy="291896"/>
                <a:chOff x="6695295" y="4813880"/>
                <a:chExt cx="548954" cy="291896"/>
              </a:xfrm>
            </p:grpSpPr>
            <p:sp>
              <p:nvSpPr>
                <p:cNvPr id="112" name="Rechteck 111"/>
                <p:cNvSpPr/>
                <p:nvPr/>
              </p:nvSpPr>
              <p:spPr>
                <a:xfrm>
                  <a:off x="6695295" y="4813880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1" name="Grafik 200" descr="Bildergebnis für bookmark icon"/>
                <p:cNvPicPr>
                  <a:picLocks noChangeAspect="1" noChangeArrowheads="1"/>
                </p:cNvPicPr>
                <p:nvPr/>
              </p:nvPicPr>
              <p:blipFill>
                <a:blip r:embed="rId3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23654" y="4852233"/>
                  <a:ext cx="215189" cy="2151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8" name="Picture 68" descr="Bildergebnis für mendeley"/>
                <p:cNvPicPr>
                  <a:picLocks noChangeAspect="1" noChangeArrowheads="1"/>
                </p:cNvPicPr>
                <p:nvPr/>
              </p:nvPicPr>
              <p:blipFill>
                <a:blip r:embed="rId3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62946" y="4821588"/>
                  <a:ext cx="270030" cy="2700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6" name="Gruppieren 45"/>
              <p:cNvGrpSpPr/>
              <p:nvPr/>
            </p:nvGrpSpPr>
            <p:grpSpPr>
              <a:xfrm>
                <a:off x="8730444" y="5683949"/>
                <a:ext cx="548954" cy="291896"/>
                <a:chOff x="6098716" y="4813880"/>
                <a:chExt cx="548954" cy="291896"/>
              </a:xfrm>
            </p:grpSpPr>
            <p:sp>
              <p:nvSpPr>
                <p:cNvPr id="111" name="Rechteck 110"/>
                <p:cNvSpPr/>
                <p:nvPr/>
              </p:nvSpPr>
              <p:spPr>
                <a:xfrm>
                  <a:off x="6098716" y="4813880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0" name="Grafik 199" descr="Bildergebnis für bookmark icon"/>
                <p:cNvPicPr>
                  <a:picLocks noChangeAspect="1" noChangeArrowheads="1"/>
                </p:cNvPicPr>
                <p:nvPr/>
              </p:nvPicPr>
              <p:blipFill>
                <a:blip r:embed="rId3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4953" y="4852233"/>
                  <a:ext cx="215189" cy="2151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7" name="Picture 46" descr="Bildergebnis für JSTOR"/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21578" y="4834163"/>
                  <a:ext cx="198544" cy="2522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3" name="Gruppieren 52"/>
              <p:cNvGrpSpPr/>
              <p:nvPr/>
            </p:nvGrpSpPr>
            <p:grpSpPr>
              <a:xfrm>
                <a:off x="8630811" y="5885898"/>
                <a:ext cx="548954" cy="291896"/>
                <a:chOff x="5500389" y="4812496"/>
                <a:chExt cx="548954" cy="291896"/>
              </a:xfrm>
            </p:grpSpPr>
            <p:sp>
              <p:nvSpPr>
                <p:cNvPr id="110" name="Rechteck 109"/>
                <p:cNvSpPr/>
                <p:nvPr/>
              </p:nvSpPr>
              <p:spPr>
                <a:xfrm>
                  <a:off x="5500389" y="4812496"/>
                  <a:ext cx="548954" cy="291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4" name="Grafik 43" descr="Bildergebnis für bookmark icon"/>
                <p:cNvPicPr>
                  <a:picLocks noChangeAspect="1" noChangeArrowheads="1"/>
                </p:cNvPicPr>
                <p:nvPr/>
              </p:nvPicPr>
              <p:blipFill>
                <a:blip r:embed="rId3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28964" y="4852233"/>
                  <a:ext cx="215189" cy="2151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9" name="Picture 66" descr="Bildergebnis für citavi"/>
                <p:cNvPicPr>
                  <a:picLocks noChangeAspect="1" noChangeArrowheads="1"/>
                </p:cNvPicPr>
                <p:nvPr/>
              </p:nvPicPr>
              <p:blipFill>
                <a:blip r:embed="rId3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5904" y="4833106"/>
                  <a:ext cx="236479" cy="2585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10" name="Textfeld 309"/>
            <p:cNvSpPr txBox="1"/>
            <p:nvPr/>
          </p:nvSpPr>
          <p:spPr>
            <a:xfrm>
              <a:off x="7537575" y="2955600"/>
              <a:ext cx="11753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i="1" smtClean="0"/>
                <a:t>Bookmarking</a:t>
              </a:r>
              <a:endParaRPr lang="en-US" sz="1400" b="1" i="1"/>
            </a:p>
          </p:txBody>
        </p:sp>
      </p:grpSp>
    </p:spTree>
    <p:extLst>
      <p:ext uri="{BB962C8B-B14F-4D97-AF65-F5344CB8AC3E}">
        <p14:creationId xmlns:p14="http://schemas.microsoft.com/office/powerpoint/2010/main" val="428116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5" name="Gruppieren 4124"/>
          <p:cNvGrpSpPr/>
          <p:nvPr/>
        </p:nvGrpSpPr>
        <p:grpSpPr>
          <a:xfrm>
            <a:off x="6344537" y="3677445"/>
            <a:ext cx="5236111" cy="2266152"/>
            <a:chOff x="6344537" y="3677445"/>
            <a:chExt cx="5236111" cy="2266152"/>
          </a:xfrm>
        </p:grpSpPr>
        <p:sp>
          <p:nvSpPr>
            <p:cNvPr id="316" name="Rechteck 315"/>
            <p:cNvSpPr/>
            <p:nvPr/>
          </p:nvSpPr>
          <p:spPr>
            <a:xfrm>
              <a:off x="6344537" y="3677445"/>
              <a:ext cx="5236111" cy="2266152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de-DE" sz="1400" b="1" smtClean="0">
                  <a:solidFill>
                    <a:schemeClr val="accent6">
                      <a:lumMod val="75000"/>
                    </a:schemeClr>
                  </a:solidFill>
                </a:rPr>
                <a:t>Actions used more frequently by professors:</a:t>
              </a:r>
              <a:endParaRPr lang="en-US" sz="14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pic>
          <p:nvPicPr>
            <p:cNvPr id="4099" name="Picture 3" descr="D:\Benutzer\Lemke Steffen\Pictures\prof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566" y="3775334"/>
              <a:ext cx="839119" cy="964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3" name="Gruppieren 422"/>
          <p:cNvGrpSpPr/>
          <p:nvPr/>
        </p:nvGrpSpPr>
        <p:grpSpPr>
          <a:xfrm>
            <a:off x="10371138" y="4877151"/>
            <a:ext cx="548954" cy="291896"/>
            <a:chOff x="7878928" y="4813880"/>
            <a:chExt cx="548954" cy="291896"/>
          </a:xfrm>
        </p:grpSpPr>
        <p:sp>
          <p:nvSpPr>
            <p:cNvPr id="424" name="Rechteck 423"/>
            <p:cNvSpPr/>
            <p:nvPr/>
          </p:nvSpPr>
          <p:spPr>
            <a:xfrm>
              <a:off x="7878928" y="4813880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5" name="Grafik 424" descr="Bildergebnis für shar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456" y="4839794"/>
              <a:ext cx="237153" cy="237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6" name="Picture 26" descr="Bildergebnis für Youtub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0278" y="4822021"/>
              <a:ext cx="263677" cy="263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5" name="Gruppieren 414"/>
          <p:cNvGrpSpPr/>
          <p:nvPr/>
        </p:nvGrpSpPr>
        <p:grpSpPr>
          <a:xfrm>
            <a:off x="8010979" y="5053244"/>
            <a:ext cx="565956" cy="324036"/>
            <a:chOff x="6693547" y="4457314"/>
            <a:chExt cx="565956" cy="324036"/>
          </a:xfrm>
        </p:grpSpPr>
        <p:sp>
          <p:nvSpPr>
            <p:cNvPr id="416" name="Rechteck 415"/>
            <p:cNvSpPr/>
            <p:nvPr/>
          </p:nvSpPr>
          <p:spPr>
            <a:xfrm>
              <a:off x="6693547" y="4469596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7" name="Picture 6" descr="D:\Benutzer\Lemke Steffen\Pictures\6784-2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109" y="4507580"/>
              <a:ext cx="222750" cy="227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8" name="Picture 4" descr="Bildergebnis für Twitt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467" y="4457314"/>
              <a:ext cx="324036" cy="32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1" name="Gruppieren 430"/>
          <p:cNvGrpSpPr/>
          <p:nvPr/>
        </p:nvGrpSpPr>
        <p:grpSpPr>
          <a:xfrm>
            <a:off x="7166293" y="4466059"/>
            <a:ext cx="548954" cy="291896"/>
            <a:chOff x="7244249" y="5696367"/>
            <a:chExt cx="548954" cy="291896"/>
          </a:xfrm>
        </p:grpSpPr>
        <p:sp>
          <p:nvSpPr>
            <p:cNvPr id="432" name="Rechteck 431"/>
            <p:cNvSpPr/>
            <p:nvPr/>
          </p:nvSpPr>
          <p:spPr>
            <a:xfrm>
              <a:off x="7244249" y="5696367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3" name="chart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69556" y="5736444"/>
              <a:ext cx="213170" cy="213172"/>
            </a:xfrm>
            <a:prstGeom prst="rect">
              <a:avLst/>
            </a:prstGeom>
          </p:spPr>
        </p:pic>
        <p:pic>
          <p:nvPicPr>
            <p:cNvPr id="434" name="Picture 12" descr="Bildergebnis für wordpres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6176" y="5703064"/>
              <a:ext cx="264952" cy="26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5" name="Gruppieren 394"/>
          <p:cNvGrpSpPr/>
          <p:nvPr/>
        </p:nvGrpSpPr>
        <p:grpSpPr>
          <a:xfrm>
            <a:off x="7066348" y="4668773"/>
            <a:ext cx="548954" cy="291896"/>
            <a:chOff x="1246523" y="2029538"/>
            <a:chExt cx="548954" cy="291896"/>
          </a:xfrm>
        </p:grpSpPr>
        <p:sp>
          <p:nvSpPr>
            <p:cNvPr id="396" name="Rechteck 395"/>
            <p:cNvSpPr/>
            <p:nvPr/>
          </p:nvSpPr>
          <p:spPr>
            <a:xfrm>
              <a:off x="1246523" y="2029538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7" name="chart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60001" y="2068894"/>
              <a:ext cx="213170" cy="213172"/>
            </a:xfrm>
            <a:prstGeom prst="rect">
              <a:avLst/>
            </a:prstGeom>
          </p:spPr>
        </p:pic>
        <p:pic>
          <p:nvPicPr>
            <p:cNvPr id="398" name="Picture 6" descr="Bildergebnis für Wikipedia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323" y="2079671"/>
              <a:ext cx="215066" cy="215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5" name="Gruppieren 434"/>
          <p:cNvGrpSpPr/>
          <p:nvPr/>
        </p:nvGrpSpPr>
        <p:grpSpPr>
          <a:xfrm>
            <a:off x="6973878" y="4871566"/>
            <a:ext cx="548954" cy="291896"/>
            <a:chOff x="3701127" y="5496646"/>
            <a:chExt cx="548954" cy="291896"/>
          </a:xfrm>
        </p:grpSpPr>
        <p:sp>
          <p:nvSpPr>
            <p:cNvPr id="436" name="Rechteck 435"/>
            <p:cNvSpPr/>
            <p:nvPr/>
          </p:nvSpPr>
          <p:spPr>
            <a:xfrm>
              <a:off x="3701127" y="5496646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7" name="chart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31585" y="5536008"/>
              <a:ext cx="213170" cy="213172"/>
            </a:xfrm>
            <a:prstGeom prst="rect">
              <a:avLst/>
            </a:prstGeom>
          </p:spPr>
        </p:pic>
        <p:pic>
          <p:nvPicPr>
            <p:cNvPr id="438" name="Picture 22" descr="Ähnliches Foto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2712" y="5536723"/>
              <a:ext cx="293884" cy="220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24" name="Gruppieren 4123"/>
          <p:cNvGrpSpPr/>
          <p:nvPr/>
        </p:nvGrpSpPr>
        <p:grpSpPr>
          <a:xfrm>
            <a:off x="632391" y="3686969"/>
            <a:ext cx="5236111" cy="2256627"/>
            <a:chOff x="632391" y="3686969"/>
            <a:chExt cx="5236111" cy="2256627"/>
          </a:xfrm>
        </p:grpSpPr>
        <p:sp>
          <p:nvSpPr>
            <p:cNvPr id="4112" name="Rechteck 4111"/>
            <p:cNvSpPr/>
            <p:nvPr/>
          </p:nvSpPr>
          <p:spPr>
            <a:xfrm>
              <a:off x="632391" y="3686969"/>
              <a:ext cx="5236111" cy="2256627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de-DE" sz="1400" b="1" smtClean="0">
                  <a:solidFill>
                    <a:schemeClr val="accent1"/>
                  </a:solidFill>
                </a:rPr>
                <a:t>Actions used more frequently by early-stage researchers: </a:t>
              </a:r>
              <a:endParaRPr lang="en-US" sz="1400" b="1">
                <a:solidFill>
                  <a:schemeClr val="accent1"/>
                </a:solidFill>
              </a:endParaRPr>
            </a:p>
          </p:txBody>
        </p:sp>
        <p:pic>
          <p:nvPicPr>
            <p:cNvPr id="4098" name="Picture 2" descr="D:\Benutzer\Lemke Steffen\Pictures\es-res - Kopie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601" y="3707339"/>
              <a:ext cx="906534" cy="104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4" name="Gruppieren 333"/>
          <p:cNvGrpSpPr/>
          <p:nvPr/>
        </p:nvGrpSpPr>
        <p:grpSpPr>
          <a:xfrm>
            <a:off x="2648176" y="4476672"/>
            <a:ext cx="548954" cy="291896"/>
            <a:chOff x="8015043" y="4885712"/>
            <a:chExt cx="548954" cy="291896"/>
          </a:xfrm>
        </p:grpSpPr>
        <p:sp>
          <p:nvSpPr>
            <p:cNvPr id="335" name="Rechteck 334"/>
            <p:cNvSpPr/>
            <p:nvPr/>
          </p:nvSpPr>
          <p:spPr>
            <a:xfrm>
              <a:off x="8015043" y="4885712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6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41870" y="4894149"/>
              <a:ext cx="251530" cy="270001"/>
            </a:xfrm>
            <a:prstGeom prst="rect">
              <a:avLst/>
            </a:prstGeom>
          </p:spPr>
        </p:pic>
        <p:pic>
          <p:nvPicPr>
            <p:cNvPr id="337" name="Picture 54" descr="Bildergebnis für repec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5775" y="4895548"/>
              <a:ext cx="269968" cy="269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8" name="Gruppieren 337"/>
          <p:cNvGrpSpPr/>
          <p:nvPr/>
        </p:nvGrpSpPr>
        <p:grpSpPr>
          <a:xfrm>
            <a:off x="2552196" y="4685760"/>
            <a:ext cx="548954" cy="291896"/>
            <a:chOff x="7864988" y="4716213"/>
            <a:chExt cx="548954" cy="291896"/>
          </a:xfrm>
        </p:grpSpPr>
        <p:sp>
          <p:nvSpPr>
            <p:cNvPr id="339" name="Rechteck 338"/>
            <p:cNvSpPr/>
            <p:nvPr/>
          </p:nvSpPr>
          <p:spPr>
            <a:xfrm>
              <a:off x="7864988" y="4716213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0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74513" y="4730646"/>
              <a:ext cx="251530" cy="270001"/>
            </a:xfrm>
            <a:prstGeom prst="rect">
              <a:avLst/>
            </a:prstGeom>
          </p:spPr>
        </p:pic>
        <p:pic>
          <p:nvPicPr>
            <p:cNvPr id="341" name="Picture 11" descr="Bildergebnis fÃ¼r pubmed central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1213" y="4784310"/>
              <a:ext cx="259492" cy="136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8" name="Gruppieren 2067"/>
          <p:cNvGrpSpPr/>
          <p:nvPr/>
        </p:nvGrpSpPr>
        <p:grpSpPr>
          <a:xfrm>
            <a:off x="11438626" y="2241840"/>
            <a:ext cx="548954" cy="291896"/>
            <a:chOff x="1872198" y="3995196"/>
            <a:chExt cx="548954" cy="291896"/>
          </a:xfrm>
        </p:grpSpPr>
        <p:grpSp>
          <p:nvGrpSpPr>
            <p:cNvPr id="57" name="Gruppieren 56"/>
            <p:cNvGrpSpPr/>
            <p:nvPr/>
          </p:nvGrpSpPr>
          <p:grpSpPr>
            <a:xfrm>
              <a:off x="1872198" y="3995196"/>
              <a:ext cx="548954" cy="291896"/>
              <a:chOff x="4307231" y="3454717"/>
              <a:chExt cx="548954" cy="291896"/>
            </a:xfrm>
          </p:grpSpPr>
          <p:sp>
            <p:nvSpPr>
              <p:cNvPr id="68" name="Rechteck 67"/>
              <p:cNvSpPr/>
              <p:nvPr/>
            </p:nvSpPr>
            <p:spPr>
              <a:xfrm>
                <a:off x="4307231" y="3454717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2" name="Picture 26" descr="Bildergebnis für Youtube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1443" y="3466534"/>
                <a:ext cx="263677" cy="2636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5" name="Stern mit 5 Zacken 304"/>
            <p:cNvSpPr/>
            <p:nvPr/>
          </p:nvSpPr>
          <p:spPr>
            <a:xfrm>
              <a:off x="1918794" y="4036851"/>
              <a:ext cx="180000" cy="180000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11339573" y="2437228"/>
            <a:ext cx="548954" cy="291896"/>
            <a:chOff x="5500389" y="5153746"/>
            <a:chExt cx="548954" cy="291896"/>
          </a:xfrm>
        </p:grpSpPr>
        <p:sp>
          <p:nvSpPr>
            <p:cNvPr id="118" name="Rechteck 117"/>
            <p:cNvSpPr/>
            <p:nvPr/>
          </p:nvSpPr>
          <p:spPr>
            <a:xfrm>
              <a:off x="5500389" y="5153746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Stern mit 5 Zacken 2055"/>
            <p:cNvSpPr/>
            <p:nvPr/>
          </p:nvSpPr>
          <p:spPr>
            <a:xfrm>
              <a:off x="5539855" y="5203170"/>
              <a:ext cx="180000" cy="180000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5" name="Picture 26" descr="Bildergebnis für Youtub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805" y="5173637"/>
              <a:ext cx="263677" cy="263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7" name="Gruppieren 2066"/>
          <p:cNvGrpSpPr/>
          <p:nvPr/>
        </p:nvGrpSpPr>
        <p:grpSpPr>
          <a:xfrm>
            <a:off x="11243280" y="2633120"/>
            <a:ext cx="548954" cy="291896"/>
            <a:chOff x="1773651" y="4192035"/>
            <a:chExt cx="548954" cy="291896"/>
          </a:xfrm>
        </p:grpSpPr>
        <p:grpSp>
          <p:nvGrpSpPr>
            <p:cNvPr id="232" name="Gruppieren 231"/>
            <p:cNvGrpSpPr/>
            <p:nvPr/>
          </p:nvGrpSpPr>
          <p:grpSpPr>
            <a:xfrm>
              <a:off x="1773651" y="4192035"/>
              <a:ext cx="548954" cy="291896"/>
              <a:chOff x="7290126" y="3786436"/>
              <a:chExt cx="548954" cy="291896"/>
            </a:xfrm>
          </p:grpSpPr>
          <p:sp>
            <p:nvSpPr>
              <p:cNvPr id="81" name="Rechteck 80"/>
              <p:cNvSpPr/>
              <p:nvPr/>
            </p:nvSpPr>
            <p:spPr>
              <a:xfrm>
                <a:off x="7290126" y="3786436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09" name="Picture 13" descr="Bildergebnis fÃ¼r stackexchange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6826" y="3801269"/>
                <a:ext cx="275714" cy="2757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4" name="Stern mit 5 Zacken 303"/>
            <p:cNvSpPr/>
            <p:nvPr/>
          </p:nvSpPr>
          <p:spPr>
            <a:xfrm>
              <a:off x="1816201" y="4235403"/>
              <a:ext cx="180000" cy="180000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5" name="Gruppieren 2064"/>
          <p:cNvGrpSpPr/>
          <p:nvPr/>
        </p:nvGrpSpPr>
        <p:grpSpPr>
          <a:xfrm>
            <a:off x="10969998" y="1782932"/>
            <a:ext cx="601642" cy="382342"/>
            <a:chOff x="1676229" y="4358795"/>
            <a:chExt cx="601642" cy="382342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1676229" y="4358795"/>
              <a:ext cx="601642" cy="382342"/>
              <a:chOff x="7877180" y="3744642"/>
              <a:chExt cx="601642" cy="382342"/>
            </a:xfrm>
          </p:grpSpPr>
          <p:sp>
            <p:nvSpPr>
              <p:cNvPr id="82" name="Rechteck 81"/>
              <p:cNvSpPr/>
              <p:nvPr/>
            </p:nvSpPr>
            <p:spPr>
              <a:xfrm>
                <a:off x="7877180" y="3786436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11" name="Picture 15" descr="Bildergebnis fÃ¼r stackexchange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6480" y="3744642"/>
                <a:ext cx="382342" cy="3823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3" name="Stern mit 5 Zacken 302"/>
            <p:cNvSpPr/>
            <p:nvPr/>
          </p:nvSpPr>
          <p:spPr>
            <a:xfrm>
              <a:off x="1715529" y="4449552"/>
              <a:ext cx="180000" cy="180000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3" name="Gruppieren 282"/>
          <p:cNvGrpSpPr/>
          <p:nvPr/>
        </p:nvGrpSpPr>
        <p:grpSpPr>
          <a:xfrm>
            <a:off x="10869875" y="2027438"/>
            <a:ext cx="548954" cy="291896"/>
            <a:chOff x="9572972" y="5832658"/>
            <a:chExt cx="548954" cy="291896"/>
          </a:xfrm>
        </p:grpSpPr>
        <p:sp>
          <p:nvSpPr>
            <p:cNvPr id="188" name="Rechteck 187"/>
            <p:cNvSpPr/>
            <p:nvPr/>
          </p:nvSpPr>
          <p:spPr>
            <a:xfrm>
              <a:off x="9572972" y="5832658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6" name="Picture 28" descr="Bildergebnis für Sourceforg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6376" y="5844940"/>
              <a:ext cx="264452" cy="264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7" name="Stern mit 5 Zacken 276"/>
            <p:cNvSpPr/>
            <p:nvPr/>
          </p:nvSpPr>
          <p:spPr>
            <a:xfrm>
              <a:off x="9622449" y="5887327"/>
              <a:ext cx="180000" cy="180000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uppieren 26"/>
          <p:cNvGrpSpPr/>
          <p:nvPr/>
        </p:nvGrpSpPr>
        <p:grpSpPr>
          <a:xfrm>
            <a:off x="10774519" y="2224383"/>
            <a:ext cx="548954" cy="291896"/>
            <a:chOff x="7290126" y="5153740"/>
            <a:chExt cx="548954" cy="291896"/>
          </a:xfrm>
        </p:grpSpPr>
        <p:sp>
          <p:nvSpPr>
            <p:cNvPr id="121" name="Rechteck 120"/>
            <p:cNvSpPr/>
            <p:nvPr/>
          </p:nvSpPr>
          <p:spPr>
            <a:xfrm>
              <a:off x="7290126" y="5153740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Stern mit 5 Zacken 207"/>
            <p:cNvSpPr/>
            <p:nvPr/>
          </p:nvSpPr>
          <p:spPr>
            <a:xfrm>
              <a:off x="7331228" y="5201233"/>
              <a:ext cx="180000" cy="180000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8" name="Picture 34" descr="Bildergebnis für github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2213" y="5169654"/>
              <a:ext cx="308020" cy="256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uppieren 49"/>
          <p:cNvGrpSpPr/>
          <p:nvPr/>
        </p:nvGrpSpPr>
        <p:grpSpPr>
          <a:xfrm>
            <a:off x="10671784" y="2421751"/>
            <a:ext cx="570996" cy="291896"/>
            <a:chOff x="6087443" y="4470317"/>
            <a:chExt cx="570996" cy="291896"/>
          </a:xfrm>
        </p:grpSpPr>
        <p:sp>
          <p:nvSpPr>
            <p:cNvPr id="103" name="Rechteck 102"/>
            <p:cNvSpPr/>
            <p:nvPr/>
          </p:nvSpPr>
          <p:spPr>
            <a:xfrm>
              <a:off x="6087443" y="4470317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Stern mit 5 Zacken 243"/>
            <p:cNvSpPr/>
            <p:nvPr/>
          </p:nvSpPr>
          <p:spPr>
            <a:xfrm>
              <a:off x="6123498" y="4524128"/>
              <a:ext cx="180000" cy="180000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5" name="Picture 34" descr="Bildergebnis für github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0419" y="4491441"/>
              <a:ext cx="308020" cy="256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4" name="Gruppieren 283"/>
          <p:cNvGrpSpPr/>
          <p:nvPr/>
        </p:nvGrpSpPr>
        <p:grpSpPr>
          <a:xfrm>
            <a:off x="10576714" y="2631694"/>
            <a:ext cx="548954" cy="291896"/>
            <a:chOff x="4896033" y="4473345"/>
            <a:chExt cx="548954" cy="291896"/>
          </a:xfrm>
        </p:grpSpPr>
        <p:sp>
          <p:nvSpPr>
            <p:cNvPr id="189" name="Rechteck 188"/>
            <p:cNvSpPr/>
            <p:nvPr/>
          </p:nvSpPr>
          <p:spPr>
            <a:xfrm>
              <a:off x="4896033" y="4473345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Stern mit 5 Zacken 238"/>
            <p:cNvSpPr/>
            <p:nvPr/>
          </p:nvSpPr>
          <p:spPr>
            <a:xfrm>
              <a:off x="4939575" y="4526265"/>
              <a:ext cx="180000" cy="180000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0" name="Picture 7" descr="D:\Benutzer\Lemke Steffen\Pictures\ebsco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7812" y="4497792"/>
              <a:ext cx="241670" cy="241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1" name="Textfeld 310"/>
          <p:cNvSpPr txBox="1"/>
          <p:nvPr/>
        </p:nvSpPr>
        <p:spPr>
          <a:xfrm>
            <a:off x="10865292" y="2955600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i="1" smtClean="0"/>
              <a:t>Other</a:t>
            </a:r>
            <a:endParaRPr lang="en-US" sz="1400" b="1" i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62DB9B-8230-487A-8DCB-85436F98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0"/>
            <a:ext cx="10515600" cy="1325563"/>
          </a:xfrm>
        </p:spPr>
        <p:txBody>
          <a:bodyPr>
            <a:normAutofit/>
          </a:bodyPr>
          <a:lstStyle/>
          <a:p>
            <a:r>
              <a:rPr lang="de-DE" sz="3600" smtClean="0"/>
              <a:t>RQ1: Which online actions are performed frequently by researchers from which career stages?</a:t>
            </a:r>
            <a:endParaRPr lang="en-US" sz="3600"/>
          </a:p>
        </p:txBody>
      </p:sp>
      <p:sp>
        <p:nvSpPr>
          <p:cNvPr id="12" name="Ellipse 11"/>
          <p:cNvSpPr/>
          <p:nvPr/>
        </p:nvSpPr>
        <p:spPr>
          <a:xfrm>
            <a:off x="11711210" y="5603329"/>
            <a:ext cx="350874" cy="3402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>
                <a:solidFill>
                  <a:schemeClr val="tx1"/>
                </a:solidFill>
              </a:rPr>
              <a:t>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xmlns="" id="{6314BB3D-A961-4016-962A-D63559DD175D}"/>
              </a:ext>
            </a:extLst>
          </p:cNvPr>
          <p:cNvSpPr txBox="1">
            <a:spLocks/>
          </p:cNvSpPr>
          <p:nvPr/>
        </p:nvSpPr>
        <p:spPr>
          <a:xfrm>
            <a:off x="838198" y="1416050"/>
            <a:ext cx="10873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smtClean="0"/>
              <a:t>58 actions used by 150+ survey respondents: </a:t>
            </a:r>
          </a:p>
          <a:p>
            <a:endParaRPr lang="de-DE" sz="1800" b="1"/>
          </a:p>
          <a:p>
            <a:endParaRPr lang="de-DE" sz="1800" b="1" smtClean="0"/>
          </a:p>
          <a:p>
            <a:endParaRPr lang="de-DE" sz="1800" b="1"/>
          </a:p>
          <a:p>
            <a:endParaRPr lang="de-DE" sz="1800" b="1" smtClean="0"/>
          </a:p>
          <a:p>
            <a:r>
              <a:rPr lang="de-DE" sz="1800" b="1" smtClean="0"/>
              <a:t>Welch test comparisons of mean usage frequencies of </a:t>
            </a:r>
            <a:r>
              <a:rPr lang="de-DE" sz="1800" b="1" i="1" smtClean="0">
                <a:solidFill>
                  <a:schemeClr val="accent1"/>
                </a:solidFill>
              </a:rPr>
              <a:t>early-stage researchers </a:t>
            </a:r>
            <a:r>
              <a:rPr lang="de-DE" sz="1800" b="1" smtClean="0"/>
              <a:t>and </a:t>
            </a:r>
            <a:r>
              <a:rPr lang="de-DE" sz="1800" b="1" i="1" smtClean="0">
                <a:solidFill>
                  <a:schemeClr val="accent6">
                    <a:lumMod val="75000"/>
                  </a:schemeClr>
                </a:solidFill>
              </a:rPr>
              <a:t>professors</a:t>
            </a:r>
          </a:p>
        </p:txBody>
      </p:sp>
      <p:grpSp>
        <p:nvGrpSpPr>
          <p:cNvPr id="26" name="Gruppieren 25"/>
          <p:cNvGrpSpPr/>
          <p:nvPr/>
        </p:nvGrpSpPr>
        <p:grpSpPr>
          <a:xfrm>
            <a:off x="1346156" y="1820730"/>
            <a:ext cx="548954" cy="291896"/>
            <a:chOff x="7244249" y="5696367"/>
            <a:chExt cx="548954" cy="291896"/>
          </a:xfrm>
        </p:grpSpPr>
        <p:sp>
          <p:nvSpPr>
            <p:cNvPr id="124" name="Rechteck 123"/>
            <p:cNvSpPr/>
            <p:nvPr/>
          </p:nvSpPr>
          <p:spPr>
            <a:xfrm>
              <a:off x="7244249" y="5696367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3" name="chart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69556" y="5736444"/>
              <a:ext cx="213170" cy="213172"/>
            </a:xfrm>
            <a:prstGeom prst="rect">
              <a:avLst/>
            </a:prstGeom>
          </p:spPr>
        </p:pic>
        <p:pic>
          <p:nvPicPr>
            <p:cNvPr id="271" name="Picture 12" descr="Bildergebnis für wordpres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6176" y="5703064"/>
              <a:ext cx="264952" cy="26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26" name="Gruppieren 4125"/>
          <p:cNvGrpSpPr/>
          <p:nvPr/>
        </p:nvGrpSpPr>
        <p:grpSpPr>
          <a:xfrm>
            <a:off x="1246523" y="2029538"/>
            <a:ext cx="548954" cy="291896"/>
            <a:chOff x="1246523" y="2029538"/>
            <a:chExt cx="548954" cy="291896"/>
          </a:xfrm>
        </p:grpSpPr>
        <p:sp>
          <p:nvSpPr>
            <p:cNvPr id="60" name="Rechteck 59"/>
            <p:cNvSpPr/>
            <p:nvPr/>
          </p:nvSpPr>
          <p:spPr>
            <a:xfrm>
              <a:off x="1246523" y="2029538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chart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60001" y="2068894"/>
              <a:ext cx="213170" cy="213172"/>
            </a:xfrm>
            <a:prstGeom prst="rect">
              <a:avLst/>
            </a:prstGeom>
          </p:spPr>
        </p:pic>
        <p:pic>
          <p:nvPicPr>
            <p:cNvPr id="215" name="Picture 6" descr="Bildergebnis für Wikipedia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323" y="2079671"/>
              <a:ext cx="215066" cy="215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8" name="Gruppieren 237"/>
          <p:cNvGrpSpPr/>
          <p:nvPr/>
        </p:nvGrpSpPr>
        <p:grpSpPr>
          <a:xfrm>
            <a:off x="1153005" y="2222722"/>
            <a:ext cx="558479" cy="324036"/>
            <a:chOff x="7291874" y="4800214"/>
            <a:chExt cx="558479" cy="324036"/>
          </a:xfrm>
        </p:grpSpPr>
        <p:sp>
          <p:nvSpPr>
            <p:cNvPr id="113" name="Rechteck 112"/>
            <p:cNvSpPr/>
            <p:nvPr/>
          </p:nvSpPr>
          <p:spPr>
            <a:xfrm>
              <a:off x="7291874" y="4813880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2" name="chart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2078" y="4851858"/>
              <a:ext cx="213170" cy="213172"/>
            </a:xfrm>
            <a:prstGeom prst="rect">
              <a:avLst/>
            </a:prstGeom>
          </p:spPr>
        </p:pic>
        <p:pic>
          <p:nvPicPr>
            <p:cNvPr id="260" name="Picture 4" descr="Bildergebnis für Twitt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6317" y="4800214"/>
              <a:ext cx="324036" cy="32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5" name="Gruppieren 284"/>
          <p:cNvGrpSpPr/>
          <p:nvPr/>
        </p:nvGrpSpPr>
        <p:grpSpPr>
          <a:xfrm>
            <a:off x="1051794" y="2393338"/>
            <a:ext cx="592872" cy="382342"/>
            <a:chOff x="4903810" y="4774486"/>
            <a:chExt cx="592872" cy="382342"/>
          </a:xfrm>
        </p:grpSpPr>
        <p:sp>
          <p:nvSpPr>
            <p:cNvPr id="109" name="Rechteck 108"/>
            <p:cNvSpPr/>
            <p:nvPr/>
          </p:nvSpPr>
          <p:spPr>
            <a:xfrm>
              <a:off x="4903810" y="4812496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3" name="chart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2170" y="4858862"/>
              <a:ext cx="213170" cy="213172"/>
            </a:xfrm>
            <a:prstGeom prst="rect">
              <a:avLst/>
            </a:prstGeom>
          </p:spPr>
        </p:pic>
        <p:pic>
          <p:nvPicPr>
            <p:cNvPr id="275" name="Picture 15" descr="Bildergebnis fÃ¼r stackexchange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340" y="4774486"/>
              <a:ext cx="382342" cy="382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6" name="Gruppieren 285"/>
          <p:cNvGrpSpPr/>
          <p:nvPr/>
        </p:nvGrpSpPr>
        <p:grpSpPr>
          <a:xfrm>
            <a:off x="950538" y="2631235"/>
            <a:ext cx="548954" cy="294331"/>
            <a:chOff x="4307231" y="4812496"/>
            <a:chExt cx="548954" cy="294331"/>
          </a:xfrm>
        </p:grpSpPr>
        <p:sp>
          <p:nvSpPr>
            <p:cNvPr id="108" name="Rechteck 107"/>
            <p:cNvSpPr/>
            <p:nvPr/>
          </p:nvSpPr>
          <p:spPr>
            <a:xfrm>
              <a:off x="4307231" y="4812496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2" name="chart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1692" y="4858147"/>
              <a:ext cx="213170" cy="213172"/>
            </a:xfrm>
            <a:prstGeom prst="rect">
              <a:avLst/>
            </a:prstGeom>
          </p:spPr>
        </p:pic>
        <p:pic>
          <p:nvPicPr>
            <p:cNvPr id="274" name="Picture 13" descr="Bildergebnis fÃ¼r stackexchange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686" y="4831113"/>
              <a:ext cx="275714" cy="27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" name="Gruppieren 286"/>
          <p:cNvGrpSpPr/>
          <p:nvPr/>
        </p:nvGrpSpPr>
        <p:grpSpPr>
          <a:xfrm>
            <a:off x="675752" y="1827425"/>
            <a:ext cx="548954" cy="291896"/>
            <a:chOff x="3701127" y="4812496"/>
            <a:chExt cx="548954" cy="291896"/>
          </a:xfrm>
        </p:grpSpPr>
        <p:sp>
          <p:nvSpPr>
            <p:cNvPr id="107" name="Rechteck 106"/>
            <p:cNvSpPr/>
            <p:nvPr/>
          </p:nvSpPr>
          <p:spPr>
            <a:xfrm>
              <a:off x="3701127" y="4812496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7" name="chart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29832" y="4851858"/>
              <a:ext cx="213170" cy="213172"/>
            </a:xfrm>
            <a:prstGeom prst="rect">
              <a:avLst/>
            </a:prstGeom>
          </p:spPr>
        </p:pic>
        <p:pic>
          <p:nvPicPr>
            <p:cNvPr id="256" name="Picture 56" descr="Bildergebnis für SSRN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429" y="4866426"/>
              <a:ext cx="219360" cy="219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uppieren 23"/>
          <p:cNvGrpSpPr/>
          <p:nvPr/>
        </p:nvGrpSpPr>
        <p:grpSpPr>
          <a:xfrm>
            <a:off x="581306" y="2034726"/>
            <a:ext cx="548954" cy="291896"/>
            <a:chOff x="3701127" y="5496646"/>
            <a:chExt cx="548954" cy="291896"/>
          </a:xfrm>
        </p:grpSpPr>
        <p:sp>
          <p:nvSpPr>
            <p:cNvPr id="123" name="Rechteck 122"/>
            <p:cNvSpPr/>
            <p:nvPr/>
          </p:nvSpPr>
          <p:spPr>
            <a:xfrm>
              <a:off x="3701127" y="5496646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2" name="chart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31585" y="5536008"/>
              <a:ext cx="213170" cy="213172"/>
            </a:xfrm>
            <a:prstGeom prst="rect">
              <a:avLst/>
            </a:prstGeom>
          </p:spPr>
        </p:pic>
        <p:pic>
          <p:nvPicPr>
            <p:cNvPr id="270" name="Picture 22" descr="Ähnliches Foto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2712" y="5536723"/>
              <a:ext cx="293884" cy="220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uppieren 6"/>
          <p:cNvGrpSpPr/>
          <p:nvPr/>
        </p:nvGrpSpPr>
        <p:grpSpPr>
          <a:xfrm>
            <a:off x="477329" y="2231996"/>
            <a:ext cx="548954" cy="291896"/>
            <a:chOff x="7877180" y="5153740"/>
            <a:chExt cx="548954" cy="291896"/>
          </a:xfrm>
        </p:grpSpPr>
        <p:sp>
          <p:nvSpPr>
            <p:cNvPr id="122" name="Rechteck 121"/>
            <p:cNvSpPr/>
            <p:nvPr/>
          </p:nvSpPr>
          <p:spPr>
            <a:xfrm>
              <a:off x="7877180" y="5153740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" name="chart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97328" y="5205092"/>
              <a:ext cx="213170" cy="213172"/>
            </a:xfrm>
            <a:prstGeom prst="rect">
              <a:avLst/>
            </a:prstGeom>
          </p:spPr>
        </p:pic>
        <p:pic>
          <p:nvPicPr>
            <p:cNvPr id="269" name="Picture 10" descr="Bildergebnis für google+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3985" y="5171738"/>
              <a:ext cx="252028" cy="25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uppieren 53"/>
          <p:cNvGrpSpPr/>
          <p:nvPr/>
        </p:nvGrpSpPr>
        <p:grpSpPr>
          <a:xfrm>
            <a:off x="380558" y="2432957"/>
            <a:ext cx="548954" cy="291896"/>
            <a:chOff x="5490864" y="4469596"/>
            <a:chExt cx="548954" cy="291896"/>
          </a:xfrm>
        </p:grpSpPr>
        <p:sp>
          <p:nvSpPr>
            <p:cNvPr id="102" name="Rechteck 101"/>
            <p:cNvSpPr/>
            <p:nvPr/>
          </p:nvSpPr>
          <p:spPr>
            <a:xfrm>
              <a:off x="5490864" y="4469596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3" name="chart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10755" y="4512707"/>
              <a:ext cx="213170" cy="213172"/>
            </a:xfrm>
            <a:prstGeom prst="rect">
              <a:avLst/>
            </a:prstGeom>
          </p:spPr>
        </p:pic>
        <p:pic>
          <p:nvPicPr>
            <p:cNvPr id="251" name="Picture 2" descr="Bildergebnis für facebook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204" y="4503382"/>
              <a:ext cx="234000" cy="23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uppieren 19"/>
          <p:cNvGrpSpPr/>
          <p:nvPr/>
        </p:nvGrpSpPr>
        <p:grpSpPr>
          <a:xfrm>
            <a:off x="281918" y="2634973"/>
            <a:ext cx="548954" cy="291896"/>
            <a:chOff x="7877180" y="4469590"/>
            <a:chExt cx="548954" cy="291896"/>
          </a:xfrm>
        </p:grpSpPr>
        <p:sp>
          <p:nvSpPr>
            <p:cNvPr id="106" name="Rechteck 105"/>
            <p:cNvSpPr/>
            <p:nvPr/>
          </p:nvSpPr>
          <p:spPr>
            <a:xfrm>
              <a:off x="7877180" y="4469590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6" name="chart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02355" y="4508952"/>
              <a:ext cx="213170" cy="213172"/>
            </a:xfrm>
            <a:prstGeom prst="rect">
              <a:avLst/>
            </a:prstGeom>
          </p:spPr>
        </p:pic>
        <p:pic>
          <p:nvPicPr>
            <p:cNvPr id="4113" name="Picture 17" descr="Ãhnliches Foto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4099" y="4485390"/>
              <a:ext cx="263359" cy="263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74" name="Textfeld 2073"/>
          <p:cNvSpPr txBox="1"/>
          <p:nvPr/>
        </p:nvSpPr>
        <p:spPr>
          <a:xfrm>
            <a:off x="527617" y="2954007"/>
            <a:ext cx="748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i="1" smtClean="0"/>
              <a:t>Writing</a:t>
            </a:r>
            <a:endParaRPr lang="en-US" sz="1400" b="1" i="1"/>
          </a:p>
        </p:txBody>
      </p:sp>
      <p:grpSp>
        <p:nvGrpSpPr>
          <p:cNvPr id="8" name="Gruppieren 7"/>
          <p:cNvGrpSpPr/>
          <p:nvPr/>
        </p:nvGrpSpPr>
        <p:grpSpPr>
          <a:xfrm>
            <a:off x="2850011" y="2240676"/>
            <a:ext cx="548954" cy="291896"/>
            <a:chOff x="7876583" y="3130867"/>
            <a:chExt cx="548954" cy="291896"/>
          </a:xfrm>
        </p:grpSpPr>
        <p:sp>
          <p:nvSpPr>
            <p:cNvPr id="144" name="Rechteck 143"/>
            <p:cNvSpPr/>
            <p:nvPr/>
          </p:nvSpPr>
          <p:spPr>
            <a:xfrm>
              <a:off x="7876583" y="3130867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6" descr="D:\Benutzer\Lemke Steffen\Pictures\6784-2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8785" y="3174621"/>
              <a:ext cx="222750" cy="227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0" name="Picture 26" descr="Bildergebnis für Youtub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4082" y="3142900"/>
              <a:ext cx="263677" cy="263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uppieren 21"/>
          <p:cNvGrpSpPr/>
          <p:nvPr/>
        </p:nvGrpSpPr>
        <p:grpSpPr>
          <a:xfrm>
            <a:off x="2749549" y="2437579"/>
            <a:ext cx="548954" cy="291896"/>
            <a:chOff x="6685770" y="3131939"/>
            <a:chExt cx="548954" cy="291896"/>
          </a:xfrm>
        </p:grpSpPr>
        <p:sp>
          <p:nvSpPr>
            <p:cNvPr id="140" name="Rechteck 139"/>
            <p:cNvSpPr/>
            <p:nvPr/>
          </p:nvSpPr>
          <p:spPr>
            <a:xfrm>
              <a:off x="6685770" y="3131939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1" name="Picture 6" descr="D:\Benutzer\Lemke Steffen\Pictures\6784-2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7972" y="3175693"/>
              <a:ext cx="222750" cy="227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8" name="Picture 12" descr="Bildergebnis für wordpres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1780" y="3140666"/>
              <a:ext cx="264952" cy="26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uppieren 34"/>
          <p:cNvGrpSpPr/>
          <p:nvPr/>
        </p:nvGrpSpPr>
        <p:grpSpPr>
          <a:xfrm>
            <a:off x="2655630" y="2624890"/>
            <a:ext cx="565956" cy="324036"/>
            <a:chOff x="6693547" y="4457314"/>
            <a:chExt cx="565956" cy="324036"/>
          </a:xfrm>
        </p:grpSpPr>
        <p:sp>
          <p:nvSpPr>
            <p:cNvPr id="104" name="Rechteck 103"/>
            <p:cNvSpPr/>
            <p:nvPr/>
          </p:nvSpPr>
          <p:spPr>
            <a:xfrm>
              <a:off x="6693547" y="4469596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2" name="Picture 6" descr="D:\Benutzer\Lemke Steffen\Pictures\6784-2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109" y="4507580"/>
              <a:ext cx="222750" cy="227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3" name="Picture 4" descr="Bildergebnis für Twitt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467" y="4457314"/>
              <a:ext cx="324036" cy="32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uppieren 20"/>
          <p:cNvGrpSpPr/>
          <p:nvPr/>
        </p:nvGrpSpPr>
        <p:grpSpPr>
          <a:xfrm>
            <a:off x="2381109" y="1826655"/>
            <a:ext cx="548954" cy="291896"/>
            <a:chOff x="7281752" y="3130810"/>
            <a:chExt cx="548954" cy="291896"/>
          </a:xfrm>
        </p:grpSpPr>
        <p:sp>
          <p:nvSpPr>
            <p:cNvPr id="142" name="Rechteck 141"/>
            <p:cNvSpPr/>
            <p:nvPr/>
          </p:nvSpPr>
          <p:spPr>
            <a:xfrm>
              <a:off x="7281752" y="3130810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Picture 6" descr="D:\Benutzer\Lemke Steffen\Pictures\6784-2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3954" y="3174564"/>
              <a:ext cx="222750" cy="227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9" name="Picture 24" descr="Bildergebnis für slideshare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078" y="3140742"/>
              <a:ext cx="271228" cy="27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uppieren 58"/>
          <p:cNvGrpSpPr/>
          <p:nvPr/>
        </p:nvGrpSpPr>
        <p:grpSpPr>
          <a:xfrm>
            <a:off x="2277233" y="2035446"/>
            <a:ext cx="548954" cy="291896"/>
            <a:chOff x="3704632" y="3454818"/>
            <a:chExt cx="548954" cy="291896"/>
          </a:xfrm>
        </p:grpSpPr>
        <p:sp>
          <p:nvSpPr>
            <p:cNvPr id="146" name="Rechteck 145"/>
            <p:cNvSpPr/>
            <p:nvPr/>
          </p:nvSpPr>
          <p:spPr>
            <a:xfrm>
              <a:off x="3704632" y="3454818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6" descr="D:\Benutzer\Lemke Steffen\Pictures\6784-2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6834" y="3498572"/>
              <a:ext cx="222750" cy="227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1" name="Picture 50" descr="Bildergebnis für PLOS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429" y="3477696"/>
              <a:ext cx="238410" cy="238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49" name="Gruppieren 2048"/>
          <p:cNvGrpSpPr/>
          <p:nvPr/>
        </p:nvGrpSpPr>
        <p:grpSpPr>
          <a:xfrm>
            <a:off x="2183063" y="2231328"/>
            <a:ext cx="548954" cy="291896"/>
            <a:chOff x="8346524" y="3363683"/>
            <a:chExt cx="548954" cy="291896"/>
          </a:xfrm>
        </p:grpSpPr>
        <p:sp>
          <p:nvSpPr>
            <p:cNvPr id="138" name="Rechteck 137"/>
            <p:cNvSpPr/>
            <p:nvPr/>
          </p:nvSpPr>
          <p:spPr>
            <a:xfrm>
              <a:off x="8346524" y="3363683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9" name="Picture 6" descr="D:\Benutzer\Lemke Steffen\Pictures\6784-2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1106" y="3407437"/>
              <a:ext cx="222750" cy="227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7" name="Picture 22" descr="Ähnliches Foto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7762" y="3398706"/>
              <a:ext cx="293884" cy="220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pieren 5"/>
          <p:cNvGrpSpPr/>
          <p:nvPr/>
        </p:nvGrpSpPr>
        <p:grpSpPr>
          <a:xfrm>
            <a:off x="2081393" y="2428458"/>
            <a:ext cx="548954" cy="291896"/>
            <a:chOff x="5265378" y="2301206"/>
            <a:chExt cx="548954" cy="291896"/>
          </a:xfrm>
        </p:grpSpPr>
        <p:sp>
          <p:nvSpPr>
            <p:cNvPr id="136" name="Rechteck 135"/>
            <p:cNvSpPr/>
            <p:nvPr/>
          </p:nvSpPr>
          <p:spPr>
            <a:xfrm>
              <a:off x="5265378" y="2301206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7" name="Picture 6" descr="D:\Benutzer\Lemke Steffen\Pictures\6784-2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580" y="2344960"/>
              <a:ext cx="222750" cy="227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" name="Picture 10" descr="Bildergebnis für google+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3264" y="2322908"/>
              <a:ext cx="252028" cy="25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pieren 13"/>
          <p:cNvGrpSpPr/>
          <p:nvPr/>
        </p:nvGrpSpPr>
        <p:grpSpPr>
          <a:xfrm>
            <a:off x="1979943" y="2630735"/>
            <a:ext cx="548954" cy="291896"/>
            <a:chOff x="4903810" y="3130867"/>
            <a:chExt cx="548954" cy="291896"/>
          </a:xfrm>
        </p:grpSpPr>
        <p:sp>
          <p:nvSpPr>
            <p:cNvPr id="61" name="Rechteck 60"/>
            <p:cNvSpPr/>
            <p:nvPr/>
          </p:nvSpPr>
          <p:spPr>
            <a:xfrm>
              <a:off x="4903810" y="3130867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2" descr="Bildergebnis für facebook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482" y="3159592"/>
              <a:ext cx="234000" cy="23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D:\Benutzer\Lemke Steffen\Pictures\6784-2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6012" y="3174621"/>
              <a:ext cx="222750" cy="227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6" name="Textfeld 305"/>
          <p:cNvSpPr txBox="1"/>
          <p:nvPr/>
        </p:nvSpPr>
        <p:spPr>
          <a:xfrm>
            <a:off x="2013274" y="2956051"/>
            <a:ext cx="1139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i="1" smtClean="0"/>
              <a:t>Commenting</a:t>
            </a:r>
            <a:endParaRPr lang="en-US" sz="1400" b="1" i="1"/>
          </a:p>
        </p:txBody>
      </p:sp>
      <p:grpSp>
        <p:nvGrpSpPr>
          <p:cNvPr id="55" name="Gruppieren 54"/>
          <p:cNvGrpSpPr/>
          <p:nvPr/>
        </p:nvGrpSpPr>
        <p:grpSpPr>
          <a:xfrm>
            <a:off x="5231735" y="2234650"/>
            <a:ext cx="548954" cy="291896"/>
            <a:chOff x="4903810" y="3454717"/>
            <a:chExt cx="548954" cy="291896"/>
          </a:xfrm>
        </p:grpSpPr>
        <p:sp>
          <p:nvSpPr>
            <p:cNvPr id="69" name="Rechteck 68"/>
            <p:cNvSpPr/>
            <p:nvPr/>
          </p:nvSpPr>
          <p:spPr>
            <a:xfrm>
              <a:off x="4903810" y="3454717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3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17232" y="3472326"/>
              <a:ext cx="251530" cy="270001"/>
            </a:xfrm>
            <a:prstGeom prst="rect">
              <a:avLst/>
            </a:prstGeom>
          </p:spPr>
        </p:pic>
        <p:pic>
          <p:nvPicPr>
            <p:cNvPr id="223" name="Picture 24" descr="Bildergebnis für slideshare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4575" y="3464343"/>
              <a:ext cx="271228" cy="27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1" name="Gruppieren 280"/>
          <p:cNvGrpSpPr/>
          <p:nvPr/>
        </p:nvGrpSpPr>
        <p:grpSpPr>
          <a:xfrm>
            <a:off x="5131297" y="2431284"/>
            <a:ext cx="548954" cy="291896"/>
            <a:chOff x="3701127" y="4129342"/>
            <a:chExt cx="548954" cy="291896"/>
          </a:xfrm>
        </p:grpSpPr>
        <p:sp>
          <p:nvSpPr>
            <p:cNvPr id="83" name="Rechteck 82"/>
            <p:cNvSpPr/>
            <p:nvPr/>
          </p:nvSpPr>
          <p:spPr>
            <a:xfrm>
              <a:off x="3701127" y="4129342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13064" y="4141673"/>
              <a:ext cx="251530" cy="270001"/>
            </a:xfrm>
            <a:prstGeom prst="rect">
              <a:avLst/>
            </a:prstGeom>
          </p:spPr>
        </p:pic>
        <p:pic>
          <p:nvPicPr>
            <p:cNvPr id="236" name="Picture 56" descr="Bildergebnis für SSRN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429" y="4194809"/>
              <a:ext cx="219360" cy="219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uppieren 32"/>
          <p:cNvGrpSpPr/>
          <p:nvPr/>
        </p:nvGrpSpPr>
        <p:grpSpPr>
          <a:xfrm>
            <a:off x="5031750" y="2633685"/>
            <a:ext cx="548954" cy="291896"/>
            <a:chOff x="5490864" y="3454717"/>
            <a:chExt cx="548954" cy="291896"/>
          </a:xfrm>
        </p:grpSpPr>
        <p:sp>
          <p:nvSpPr>
            <p:cNvPr id="70" name="Rechteck 69"/>
            <p:cNvSpPr/>
            <p:nvPr/>
          </p:nvSpPr>
          <p:spPr>
            <a:xfrm>
              <a:off x="5490864" y="3454717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00389" y="3469997"/>
              <a:ext cx="251530" cy="270001"/>
            </a:xfrm>
            <a:prstGeom prst="rect">
              <a:avLst/>
            </a:prstGeom>
          </p:spPr>
        </p:pic>
        <p:pic>
          <p:nvPicPr>
            <p:cNvPr id="224" name="Picture 32" descr="Bildergebnis für researchgate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4866" y="3483802"/>
              <a:ext cx="247993" cy="24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ieren 3"/>
          <p:cNvGrpSpPr/>
          <p:nvPr/>
        </p:nvGrpSpPr>
        <p:grpSpPr>
          <a:xfrm>
            <a:off x="4759164" y="1828722"/>
            <a:ext cx="548954" cy="291896"/>
            <a:chOff x="8015043" y="4885712"/>
            <a:chExt cx="548954" cy="291896"/>
          </a:xfrm>
        </p:grpSpPr>
        <p:sp>
          <p:nvSpPr>
            <p:cNvPr id="169" name="Rechteck 168"/>
            <p:cNvSpPr/>
            <p:nvPr/>
          </p:nvSpPr>
          <p:spPr>
            <a:xfrm>
              <a:off x="8015043" y="4885712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2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41870" y="4894149"/>
              <a:ext cx="251530" cy="270001"/>
            </a:xfrm>
            <a:prstGeom prst="rect">
              <a:avLst/>
            </a:prstGeom>
          </p:spPr>
        </p:pic>
        <p:pic>
          <p:nvPicPr>
            <p:cNvPr id="235" name="Picture 54" descr="Bildergebnis für repec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5775" y="4895548"/>
              <a:ext cx="269968" cy="269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1" name="Gruppieren 2050"/>
          <p:cNvGrpSpPr/>
          <p:nvPr/>
        </p:nvGrpSpPr>
        <p:grpSpPr>
          <a:xfrm>
            <a:off x="4663184" y="2037810"/>
            <a:ext cx="548954" cy="291896"/>
            <a:chOff x="7864988" y="4716213"/>
            <a:chExt cx="548954" cy="291896"/>
          </a:xfrm>
        </p:grpSpPr>
        <p:sp>
          <p:nvSpPr>
            <p:cNvPr id="168" name="Rechteck 167"/>
            <p:cNvSpPr/>
            <p:nvPr/>
          </p:nvSpPr>
          <p:spPr>
            <a:xfrm>
              <a:off x="7864988" y="4716213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74513" y="4730646"/>
              <a:ext cx="251530" cy="270001"/>
            </a:xfrm>
            <a:prstGeom prst="rect">
              <a:avLst/>
            </a:prstGeom>
          </p:spPr>
        </p:pic>
        <p:pic>
          <p:nvPicPr>
            <p:cNvPr id="4107" name="Picture 11" descr="Bildergebnis fÃ¼r pubmed central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1213" y="4784310"/>
              <a:ext cx="259492" cy="136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48"/>
          <p:cNvGrpSpPr/>
          <p:nvPr/>
        </p:nvGrpSpPr>
        <p:grpSpPr>
          <a:xfrm>
            <a:off x="4557209" y="2237508"/>
            <a:ext cx="548954" cy="291896"/>
            <a:chOff x="5500389" y="3787619"/>
            <a:chExt cx="548954" cy="291896"/>
          </a:xfrm>
        </p:grpSpPr>
        <p:sp>
          <p:nvSpPr>
            <p:cNvPr id="167" name="Rechteck 166"/>
            <p:cNvSpPr/>
            <p:nvPr/>
          </p:nvSpPr>
          <p:spPr>
            <a:xfrm>
              <a:off x="5500389" y="3787619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0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2326" y="3798566"/>
              <a:ext cx="251530" cy="270001"/>
            </a:xfrm>
            <a:prstGeom prst="rect">
              <a:avLst/>
            </a:prstGeom>
          </p:spPr>
        </p:pic>
        <p:pic>
          <p:nvPicPr>
            <p:cNvPr id="233" name="Picture 50" descr="Bildergebnis für PLOS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6380" y="3812551"/>
              <a:ext cx="238410" cy="238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6" name="Gruppieren 2065"/>
          <p:cNvGrpSpPr/>
          <p:nvPr/>
        </p:nvGrpSpPr>
        <p:grpSpPr>
          <a:xfrm>
            <a:off x="4457616" y="2438626"/>
            <a:ext cx="548954" cy="291896"/>
            <a:chOff x="7420606" y="2194348"/>
            <a:chExt cx="548954" cy="291896"/>
          </a:xfrm>
        </p:grpSpPr>
        <p:sp>
          <p:nvSpPr>
            <p:cNvPr id="163" name="Rechteck 162"/>
            <p:cNvSpPr/>
            <p:nvPr/>
          </p:nvSpPr>
          <p:spPr>
            <a:xfrm>
              <a:off x="7420606" y="2194348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6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28383" y="2202785"/>
              <a:ext cx="251530" cy="270001"/>
            </a:xfrm>
            <a:prstGeom prst="rect">
              <a:avLst/>
            </a:prstGeom>
          </p:spPr>
        </p:pic>
        <p:pic>
          <p:nvPicPr>
            <p:cNvPr id="4105" name="Picture 9" descr="Logo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2230" y="2303331"/>
              <a:ext cx="283290" cy="7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uppieren 61"/>
          <p:cNvGrpSpPr/>
          <p:nvPr/>
        </p:nvGrpSpPr>
        <p:grpSpPr>
          <a:xfrm>
            <a:off x="4361378" y="2636615"/>
            <a:ext cx="548954" cy="291896"/>
            <a:chOff x="4297706" y="3786749"/>
            <a:chExt cx="548954" cy="291896"/>
          </a:xfrm>
        </p:grpSpPr>
        <p:sp>
          <p:nvSpPr>
            <p:cNvPr id="162" name="Rechteck 161"/>
            <p:cNvSpPr/>
            <p:nvPr/>
          </p:nvSpPr>
          <p:spPr>
            <a:xfrm>
              <a:off x="4297706" y="3786749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97706" y="3802029"/>
              <a:ext cx="251530" cy="270001"/>
            </a:xfrm>
            <a:prstGeom prst="rect">
              <a:avLst/>
            </a:prstGeom>
          </p:spPr>
        </p:pic>
        <p:pic>
          <p:nvPicPr>
            <p:cNvPr id="231" name="Picture 46" descr="Bildergebnis für JSTOR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4235" y="3805653"/>
              <a:ext cx="198544" cy="25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uppieren 28"/>
          <p:cNvGrpSpPr/>
          <p:nvPr/>
        </p:nvGrpSpPr>
        <p:grpSpPr>
          <a:xfrm>
            <a:off x="4091951" y="1833660"/>
            <a:ext cx="569248" cy="291896"/>
            <a:chOff x="6089191" y="3456101"/>
            <a:chExt cx="569248" cy="291896"/>
          </a:xfrm>
        </p:grpSpPr>
        <p:sp>
          <p:nvSpPr>
            <p:cNvPr id="71" name="Rechteck 70"/>
            <p:cNvSpPr/>
            <p:nvPr/>
          </p:nvSpPr>
          <p:spPr>
            <a:xfrm>
              <a:off x="6089191" y="3456101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16018" y="3472158"/>
              <a:ext cx="251530" cy="270001"/>
            </a:xfrm>
            <a:prstGeom prst="rect">
              <a:avLst/>
            </a:prstGeom>
          </p:spPr>
        </p:pic>
        <p:pic>
          <p:nvPicPr>
            <p:cNvPr id="225" name="Picture 34" descr="Bildergebnis für github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0419" y="3483802"/>
              <a:ext cx="308020" cy="256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uppieren 62"/>
          <p:cNvGrpSpPr/>
          <p:nvPr/>
        </p:nvGrpSpPr>
        <p:grpSpPr>
          <a:xfrm>
            <a:off x="3987728" y="2034170"/>
            <a:ext cx="548954" cy="291896"/>
            <a:chOff x="3701127" y="3786749"/>
            <a:chExt cx="548954" cy="291896"/>
          </a:xfrm>
        </p:grpSpPr>
        <p:sp>
          <p:nvSpPr>
            <p:cNvPr id="161" name="Rechteck 160"/>
            <p:cNvSpPr/>
            <p:nvPr/>
          </p:nvSpPr>
          <p:spPr>
            <a:xfrm>
              <a:off x="3701127" y="3786749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4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13064" y="3797696"/>
              <a:ext cx="251530" cy="270001"/>
            </a:xfrm>
            <a:prstGeom prst="rect">
              <a:avLst/>
            </a:prstGeom>
          </p:spPr>
        </p:pic>
        <p:pic>
          <p:nvPicPr>
            <p:cNvPr id="230" name="Picture 44" descr="Bildergebnis für econstor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0854" y="3907695"/>
              <a:ext cx="244340" cy="64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6" name="Gruppieren 225"/>
          <p:cNvGrpSpPr/>
          <p:nvPr/>
        </p:nvGrpSpPr>
        <p:grpSpPr>
          <a:xfrm>
            <a:off x="3888542" y="2234564"/>
            <a:ext cx="548954" cy="291896"/>
            <a:chOff x="6693547" y="3455587"/>
            <a:chExt cx="548954" cy="291896"/>
          </a:xfrm>
        </p:grpSpPr>
        <p:sp>
          <p:nvSpPr>
            <p:cNvPr id="149" name="Rechteck 148"/>
            <p:cNvSpPr/>
            <p:nvPr/>
          </p:nvSpPr>
          <p:spPr>
            <a:xfrm>
              <a:off x="6693547" y="3455587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2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05484" y="3466534"/>
              <a:ext cx="251530" cy="270001"/>
            </a:xfrm>
            <a:prstGeom prst="rect">
              <a:avLst/>
            </a:prstGeom>
          </p:spPr>
        </p:pic>
        <p:pic>
          <p:nvPicPr>
            <p:cNvPr id="278" name="Picture 7" descr="D:\Benutzer\Lemke Steffen\Pictures\ebsco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8022" y="3488155"/>
              <a:ext cx="241670" cy="241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uppieren 15"/>
          <p:cNvGrpSpPr/>
          <p:nvPr/>
        </p:nvGrpSpPr>
        <p:grpSpPr>
          <a:xfrm>
            <a:off x="3789725" y="2430439"/>
            <a:ext cx="548954" cy="291896"/>
            <a:chOff x="7430363" y="4885452"/>
            <a:chExt cx="548954" cy="291896"/>
          </a:xfrm>
        </p:grpSpPr>
        <p:sp>
          <p:nvSpPr>
            <p:cNvPr id="150" name="Rechteck 149"/>
            <p:cNvSpPr/>
            <p:nvPr/>
          </p:nvSpPr>
          <p:spPr>
            <a:xfrm>
              <a:off x="7430363" y="4885452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39888" y="4893112"/>
              <a:ext cx="251530" cy="270001"/>
            </a:xfrm>
            <a:prstGeom prst="rect">
              <a:avLst/>
            </a:prstGeom>
          </p:spPr>
        </p:pic>
        <p:pic>
          <p:nvPicPr>
            <p:cNvPr id="228" name="Picture 38" descr="Bildergebnis für academia.edu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587" y="4905094"/>
              <a:ext cx="268311" cy="268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uppieren 16"/>
          <p:cNvGrpSpPr/>
          <p:nvPr/>
        </p:nvGrpSpPr>
        <p:grpSpPr>
          <a:xfrm>
            <a:off x="3696447" y="2637574"/>
            <a:ext cx="548954" cy="291896"/>
            <a:chOff x="7894209" y="5797648"/>
            <a:chExt cx="548954" cy="291896"/>
          </a:xfrm>
        </p:grpSpPr>
        <p:sp>
          <p:nvSpPr>
            <p:cNvPr id="151" name="Rechteck 150"/>
            <p:cNvSpPr/>
            <p:nvPr/>
          </p:nvSpPr>
          <p:spPr>
            <a:xfrm>
              <a:off x="7894209" y="5797648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01986" y="5805238"/>
              <a:ext cx="251530" cy="270001"/>
            </a:xfrm>
            <a:prstGeom prst="rect">
              <a:avLst/>
            </a:prstGeom>
          </p:spPr>
        </p:pic>
        <p:pic>
          <p:nvPicPr>
            <p:cNvPr id="229" name="Picture 40" descr="Bildergebnis für arxiv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3514" y="5804891"/>
              <a:ext cx="263533" cy="263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7" name="Textfeld 306"/>
          <p:cNvSpPr txBox="1"/>
          <p:nvPr/>
        </p:nvSpPr>
        <p:spPr>
          <a:xfrm>
            <a:off x="4062434" y="2955300"/>
            <a:ext cx="117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i="1" smtClean="0"/>
              <a:t>Downloading</a:t>
            </a:r>
            <a:endParaRPr lang="en-US" sz="1400" b="1" i="1"/>
          </a:p>
        </p:txBody>
      </p:sp>
      <p:grpSp>
        <p:nvGrpSpPr>
          <p:cNvPr id="11" name="Gruppieren 10"/>
          <p:cNvGrpSpPr/>
          <p:nvPr/>
        </p:nvGrpSpPr>
        <p:grpSpPr>
          <a:xfrm>
            <a:off x="7421184" y="2636615"/>
            <a:ext cx="558189" cy="291896"/>
            <a:chOff x="3691892" y="4471961"/>
            <a:chExt cx="558189" cy="291896"/>
          </a:xfrm>
        </p:grpSpPr>
        <p:sp>
          <p:nvSpPr>
            <p:cNvPr id="187" name="Rechteck 186"/>
            <p:cNvSpPr/>
            <p:nvPr/>
          </p:nvSpPr>
          <p:spPr>
            <a:xfrm>
              <a:off x="3701127" y="4471961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0" name="Grafik 189" descr="Bildergebnis für thumbs up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1892" y="4488653"/>
              <a:ext cx="270000" cy="2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0" name="Picture 26" descr="Bildergebnis für Youtub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1417" y="4486070"/>
              <a:ext cx="263677" cy="263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4" name="Gruppieren 233"/>
          <p:cNvGrpSpPr/>
          <p:nvPr/>
        </p:nvGrpSpPr>
        <p:grpSpPr>
          <a:xfrm>
            <a:off x="7147335" y="1825643"/>
            <a:ext cx="557899" cy="291896"/>
            <a:chOff x="7272334" y="4119856"/>
            <a:chExt cx="557899" cy="291896"/>
          </a:xfrm>
        </p:grpSpPr>
        <p:sp>
          <p:nvSpPr>
            <p:cNvPr id="182" name="Rechteck 181"/>
            <p:cNvSpPr/>
            <p:nvPr/>
          </p:nvSpPr>
          <p:spPr>
            <a:xfrm>
              <a:off x="7281279" y="4119856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5" name="Grafik 184" descr="Bildergebnis für thumbs up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2334" y="4141752"/>
              <a:ext cx="270000" cy="2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8" name="Picture 12" descr="Bildergebnis für wordpres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0659" y="4131697"/>
              <a:ext cx="264952" cy="26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9" name="Gruppieren 278"/>
          <p:cNvGrpSpPr/>
          <p:nvPr/>
        </p:nvGrpSpPr>
        <p:grpSpPr>
          <a:xfrm>
            <a:off x="7042040" y="2019556"/>
            <a:ext cx="564947" cy="324036"/>
            <a:chOff x="4894575" y="4115573"/>
            <a:chExt cx="564947" cy="324036"/>
          </a:xfrm>
        </p:grpSpPr>
        <p:sp>
          <p:nvSpPr>
            <p:cNvPr id="85" name="Rechteck 84"/>
            <p:cNvSpPr/>
            <p:nvPr/>
          </p:nvSpPr>
          <p:spPr>
            <a:xfrm>
              <a:off x="4903810" y="4129342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Grafik 176" descr="Bildergebnis für thumbs up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4575" y="4146034"/>
              <a:ext cx="270000" cy="2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2" name="Picture 4" descr="Bildergebnis für Twitt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5486" y="4115573"/>
              <a:ext cx="324036" cy="32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uppieren 39"/>
          <p:cNvGrpSpPr/>
          <p:nvPr/>
        </p:nvGrpSpPr>
        <p:grpSpPr>
          <a:xfrm>
            <a:off x="6952197" y="2203346"/>
            <a:ext cx="594838" cy="382342"/>
            <a:chOff x="6693547" y="5117413"/>
            <a:chExt cx="594838" cy="382342"/>
          </a:xfrm>
        </p:grpSpPr>
        <p:sp>
          <p:nvSpPr>
            <p:cNvPr id="120" name="Rechteck 119"/>
            <p:cNvSpPr/>
            <p:nvPr/>
          </p:nvSpPr>
          <p:spPr>
            <a:xfrm>
              <a:off x="6693547" y="5153746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0" name="Grafik 209" descr="Bildergebnis für thumbs up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6539" y="5170681"/>
              <a:ext cx="270000" cy="2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7" name="Picture 15" descr="Bildergebnis fÃ¼r stackexchange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6043" y="5117413"/>
              <a:ext cx="382342" cy="382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uppieren 40"/>
          <p:cNvGrpSpPr/>
          <p:nvPr/>
        </p:nvGrpSpPr>
        <p:grpSpPr>
          <a:xfrm>
            <a:off x="6856293" y="2440565"/>
            <a:ext cx="548954" cy="295287"/>
            <a:chOff x="6096968" y="5154467"/>
            <a:chExt cx="548954" cy="295287"/>
          </a:xfrm>
        </p:grpSpPr>
        <p:sp>
          <p:nvSpPr>
            <p:cNvPr id="119" name="Rechteck 118"/>
            <p:cNvSpPr/>
            <p:nvPr/>
          </p:nvSpPr>
          <p:spPr>
            <a:xfrm>
              <a:off x="6096968" y="5154467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9" name="Grafik 208" descr="Bildergebnis für thumbs up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7548" y="5170681"/>
              <a:ext cx="270000" cy="2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" name="Picture 13" descr="Bildergebnis fÃ¼r stackexchange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6389" y="5174040"/>
              <a:ext cx="275714" cy="27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0" name="Gruppieren 279"/>
          <p:cNvGrpSpPr/>
          <p:nvPr/>
        </p:nvGrpSpPr>
        <p:grpSpPr>
          <a:xfrm>
            <a:off x="6746206" y="2635885"/>
            <a:ext cx="563527" cy="291896"/>
            <a:chOff x="4292658" y="4129342"/>
            <a:chExt cx="563527" cy="291896"/>
          </a:xfrm>
        </p:grpSpPr>
        <p:sp>
          <p:nvSpPr>
            <p:cNvPr id="84" name="Rechteck 83"/>
            <p:cNvSpPr/>
            <p:nvPr/>
          </p:nvSpPr>
          <p:spPr>
            <a:xfrm>
              <a:off x="4307231" y="4129342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2" name="Grafik 191" descr="Bildergebnis für thumbs up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2658" y="4140290"/>
              <a:ext cx="270000" cy="2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1" name="Picture 24" descr="Bildergebnis für slideshare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222" y="4141099"/>
              <a:ext cx="271228" cy="27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pieren 18"/>
          <p:cNvGrpSpPr/>
          <p:nvPr/>
        </p:nvGrpSpPr>
        <p:grpSpPr>
          <a:xfrm>
            <a:off x="6479815" y="1818023"/>
            <a:ext cx="559647" cy="291896"/>
            <a:chOff x="7868913" y="4121240"/>
            <a:chExt cx="559647" cy="291896"/>
          </a:xfrm>
        </p:grpSpPr>
        <p:sp>
          <p:nvSpPr>
            <p:cNvPr id="183" name="Rechteck 182"/>
            <p:cNvSpPr/>
            <p:nvPr/>
          </p:nvSpPr>
          <p:spPr>
            <a:xfrm>
              <a:off x="7879606" y="4121240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6" name="Grafik 185" descr="Bildergebnis für thumbs up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8913" y="4140290"/>
              <a:ext cx="270000" cy="2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9" name="Picture 32" descr="Bildergebnis für researchgate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535" y="4140505"/>
              <a:ext cx="247993" cy="24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uppieren 50"/>
          <p:cNvGrpSpPr/>
          <p:nvPr/>
        </p:nvGrpSpPr>
        <p:grpSpPr>
          <a:xfrm>
            <a:off x="6382463" y="2027446"/>
            <a:ext cx="557899" cy="291896"/>
            <a:chOff x="5481919" y="4129342"/>
            <a:chExt cx="557899" cy="291896"/>
          </a:xfrm>
        </p:grpSpPr>
        <p:sp>
          <p:nvSpPr>
            <p:cNvPr id="86" name="Rechteck 85"/>
            <p:cNvSpPr/>
            <p:nvPr/>
          </p:nvSpPr>
          <p:spPr>
            <a:xfrm>
              <a:off x="5490864" y="4129342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8" name="Grafik 177" descr="Bildergebnis für thumbs up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1919" y="4151238"/>
              <a:ext cx="270000" cy="2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3" name="Picture 11" descr="Bildergebnis fÃ¼r pubmed central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1444" y="4208585"/>
              <a:ext cx="259492" cy="136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uppieren 33"/>
          <p:cNvGrpSpPr/>
          <p:nvPr/>
        </p:nvGrpSpPr>
        <p:grpSpPr>
          <a:xfrm>
            <a:off x="6281637" y="2227427"/>
            <a:ext cx="558189" cy="291896"/>
            <a:chOff x="6684990" y="4119856"/>
            <a:chExt cx="558189" cy="291896"/>
          </a:xfrm>
        </p:grpSpPr>
        <p:sp>
          <p:nvSpPr>
            <p:cNvPr id="181" name="Rechteck 180"/>
            <p:cNvSpPr/>
            <p:nvPr/>
          </p:nvSpPr>
          <p:spPr>
            <a:xfrm>
              <a:off x="6694225" y="4119856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4" name="Grafik 183" descr="Bildergebnis für thumbs up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4990" y="4136548"/>
              <a:ext cx="270000" cy="2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7" name="Picture 22" descr="Ähnliches Foto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3644" y="4158164"/>
              <a:ext cx="293884" cy="220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uppieren 4"/>
          <p:cNvGrpSpPr/>
          <p:nvPr/>
        </p:nvGrpSpPr>
        <p:grpSpPr>
          <a:xfrm>
            <a:off x="6187367" y="2420711"/>
            <a:ext cx="548954" cy="291896"/>
            <a:chOff x="4649742" y="2284273"/>
            <a:chExt cx="548954" cy="291896"/>
          </a:xfrm>
        </p:grpSpPr>
        <p:sp>
          <p:nvSpPr>
            <p:cNvPr id="38" name="Rechteck 37"/>
            <p:cNvSpPr/>
            <p:nvPr/>
          </p:nvSpPr>
          <p:spPr>
            <a:xfrm>
              <a:off x="4649742" y="2284273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fik 41" descr="Bildergebnis für thumbs up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742" y="2295215"/>
              <a:ext cx="270000" cy="2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" name="Picture 10" descr="Bildergebnis für google+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247" y="2305624"/>
              <a:ext cx="252028" cy="25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uppieren 35"/>
          <p:cNvGrpSpPr/>
          <p:nvPr/>
        </p:nvGrpSpPr>
        <p:grpSpPr>
          <a:xfrm>
            <a:off x="6083644" y="2632118"/>
            <a:ext cx="559647" cy="291896"/>
            <a:chOff x="6078498" y="4130726"/>
            <a:chExt cx="559647" cy="291896"/>
          </a:xfrm>
        </p:grpSpPr>
        <p:sp>
          <p:nvSpPr>
            <p:cNvPr id="87" name="Rechteck 86"/>
            <p:cNvSpPr/>
            <p:nvPr/>
          </p:nvSpPr>
          <p:spPr>
            <a:xfrm>
              <a:off x="6089191" y="4130726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9" name="Grafik 178" descr="Bildergebnis für thumbs up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8498" y="4149776"/>
              <a:ext cx="270000" cy="2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6" name="Picture 2" descr="Bildergebnis für facebook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414" y="4159712"/>
              <a:ext cx="234000" cy="23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8" name="Textfeld 307"/>
          <p:cNvSpPr txBox="1"/>
          <p:nvPr/>
        </p:nvSpPr>
        <p:spPr>
          <a:xfrm>
            <a:off x="6734383" y="29556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i="1" smtClean="0"/>
              <a:t>Liking</a:t>
            </a:r>
            <a:endParaRPr lang="en-US" sz="1400" b="1" i="1"/>
          </a:p>
        </p:txBody>
      </p:sp>
      <p:grpSp>
        <p:nvGrpSpPr>
          <p:cNvPr id="9" name="Gruppieren 8"/>
          <p:cNvGrpSpPr/>
          <p:nvPr/>
        </p:nvGrpSpPr>
        <p:grpSpPr>
          <a:xfrm>
            <a:off x="8848547" y="1831948"/>
            <a:ext cx="548954" cy="291896"/>
            <a:chOff x="7878928" y="4813880"/>
            <a:chExt cx="548954" cy="291896"/>
          </a:xfrm>
        </p:grpSpPr>
        <p:sp>
          <p:nvSpPr>
            <p:cNvPr id="114" name="Rechteck 113"/>
            <p:cNvSpPr/>
            <p:nvPr/>
          </p:nvSpPr>
          <p:spPr>
            <a:xfrm>
              <a:off x="7878928" y="4813880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3" name="Grafik 202" descr="Bildergebnis für shar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456" y="4839794"/>
              <a:ext cx="237153" cy="237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3" name="Picture 26" descr="Bildergebnis für Youtub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0278" y="4822021"/>
              <a:ext cx="263677" cy="263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7" name="Gruppieren 236"/>
          <p:cNvGrpSpPr/>
          <p:nvPr/>
        </p:nvGrpSpPr>
        <p:grpSpPr>
          <a:xfrm>
            <a:off x="8749647" y="2024413"/>
            <a:ext cx="560227" cy="324036"/>
            <a:chOff x="7290126" y="4457314"/>
            <a:chExt cx="560227" cy="324036"/>
          </a:xfrm>
        </p:grpSpPr>
        <p:sp>
          <p:nvSpPr>
            <p:cNvPr id="105" name="Rechteck 104"/>
            <p:cNvSpPr/>
            <p:nvPr/>
          </p:nvSpPr>
          <p:spPr>
            <a:xfrm>
              <a:off x="7290126" y="4469590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5" name="Grafik 194" descr="Bildergebnis für shar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620" y="4501041"/>
              <a:ext cx="237153" cy="237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4" name="Picture 4" descr="Bildergebnis für Twitt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6317" y="4457314"/>
              <a:ext cx="324036" cy="32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48" name="Gruppieren 2047"/>
          <p:cNvGrpSpPr/>
          <p:nvPr/>
        </p:nvGrpSpPr>
        <p:grpSpPr>
          <a:xfrm>
            <a:off x="8650461" y="2231129"/>
            <a:ext cx="548954" cy="291896"/>
            <a:chOff x="4903810" y="5153746"/>
            <a:chExt cx="548954" cy="291896"/>
          </a:xfrm>
        </p:grpSpPr>
        <p:sp>
          <p:nvSpPr>
            <p:cNvPr id="117" name="Rechteck 116"/>
            <p:cNvSpPr/>
            <p:nvPr/>
          </p:nvSpPr>
          <p:spPr>
            <a:xfrm>
              <a:off x="4903810" y="5153746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6" name="Grafik 205" descr="Bildergebnis für shar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7422" y="5184478"/>
              <a:ext cx="237153" cy="237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4" name="Picture 56" descr="Bildergebnis für SSRN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7337" y="5198904"/>
              <a:ext cx="219360" cy="219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7" name="Gruppieren 226"/>
          <p:cNvGrpSpPr/>
          <p:nvPr/>
        </p:nvGrpSpPr>
        <p:grpSpPr>
          <a:xfrm>
            <a:off x="8553029" y="2433945"/>
            <a:ext cx="548954" cy="291896"/>
            <a:chOff x="4307231" y="5153746"/>
            <a:chExt cx="548954" cy="291896"/>
          </a:xfrm>
        </p:grpSpPr>
        <p:sp>
          <p:nvSpPr>
            <p:cNvPr id="116" name="Rechteck 115"/>
            <p:cNvSpPr/>
            <p:nvPr/>
          </p:nvSpPr>
          <p:spPr>
            <a:xfrm>
              <a:off x="4307231" y="5153746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" name="Grafik 204" descr="Bildergebnis für shar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6756" y="5181006"/>
              <a:ext cx="237153" cy="237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2" name="Picture 22" descr="Ähnliches Foto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566" y="5195474"/>
              <a:ext cx="293884" cy="220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uppieren 14"/>
          <p:cNvGrpSpPr/>
          <p:nvPr/>
        </p:nvGrpSpPr>
        <p:grpSpPr>
          <a:xfrm>
            <a:off x="8451803" y="2637620"/>
            <a:ext cx="548954" cy="291896"/>
            <a:chOff x="3701127" y="5153746"/>
            <a:chExt cx="548954" cy="291896"/>
          </a:xfrm>
        </p:grpSpPr>
        <p:sp>
          <p:nvSpPr>
            <p:cNvPr id="115" name="Rechteck 114"/>
            <p:cNvSpPr/>
            <p:nvPr/>
          </p:nvSpPr>
          <p:spPr>
            <a:xfrm>
              <a:off x="3701127" y="5153746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4" name="Grafik 203" descr="Bildergebnis für shar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7365" y="5181111"/>
              <a:ext cx="237153" cy="237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1" name="Picture 2" descr="Bildergebnis für facebook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5869" y="5187497"/>
              <a:ext cx="234000" cy="23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9" name="Textfeld 308"/>
          <p:cNvSpPr txBox="1"/>
          <p:nvPr/>
        </p:nvSpPr>
        <p:spPr>
          <a:xfrm>
            <a:off x="8344555" y="295560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i="1" smtClean="0"/>
              <a:t>Sharing</a:t>
            </a:r>
            <a:endParaRPr lang="en-US" sz="1400" b="1" i="1"/>
          </a:p>
        </p:txBody>
      </p:sp>
      <p:grpSp>
        <p:nvGrpSpPr>
          <p:cNvPr id="2063" name="Gruppieren 2062"/>
          <p:cNvGrpSpPr/>
          <p:nvPr/>
        </p:nvGrpSpPr>
        <p:grpSpPr>
          <a:xfrm>
            <a:off x="9545825" y="2235195"/>
            <a:ext cx="747058" cy="689172"/>
            <a:chOff x="8630811" y="5488622"/>
            <a:chExt cx="747058" cy="689172"/>
          </a:xfrm>
        </p:grpSpPr>
        <p:grpSp>
          <p:nvGrpSpPr>
            <p:cNvPr id="37" name="Gruppieren 36"/>
            <p:cNvGrpSpPr/>
            <p:nvPr/>
          </p:nvGrpSpPr>
          <p:grpSpPr>
            <a:xfrm>
              <a:off x="8828915" y="5488622"/>
              <a:ext cx="548954" cy="291896"/>
              <a:chOff x="6695295" y="4813880"/>
              <a:chExt cx="548954" cy="291896"/>
            </a:xfrm>
          </p:grpSpPr>
          <p:sp>
            <p:nvSpPr>
              <p:cNvPr id="112" name="Rechteck 111"/>
              <p:cNvSpPr/>
              <p:nvPr/>
            </p:nvSpPr>
            <p:spPr>
              <a:xfrm>
                <a:off x="6695295" y="4813880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1" name="Grafik 200" descr="Bildergebnis für bookmark icon"/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3654" y="4852233"/>
                <a:ext cx="215189" cy="215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8" name="Picture 68" descr="Bildergebnis für mendeley"/>
              <p:cNvPicPr>
                <a:picLocks noChangeAspect="1" noChangeArrowheads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62946" y="4821588"/>
                <a:ext cx="270030" cy="2700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uppieren 45"/>
            <p:cNvGrpSpPr/>
            <p:nvPr/>
          </p:nvGrpSpPr>
          <p:grpSpPr>
            <a:xfrm>
              <a:off x="8730444" y="5683949"/>
              <a:ext cx="548954" cy="291896"/>
              <a:chOff x="6098716" y="4813880"/>
              <a:chExt cx="548954" cy="291896"/>
            </a:xfrm>
          </p:grpSpPr>
          <p:sp>
            <p:nvSpPr>
              <p:cNvPr id="111" name="Rechteck 110"/>
              <p:cNvSpPr/>
              <p:nvPr/>
            </p:nvSpPr>
            <p:spPr>
              <a:xfrm>
                <a:off x="6098716" y="4813880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0" name="Grafik 199" descr="Bildergebnis für bookmark icon"/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4953" y="4852233"/>
                <a:ext cx="215189" cy="215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46" descr="Bildergebnis für JSTOR"/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1578" y="4834163"/>
                <a:ext cx="198544" cy="2522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3" name="Gruppieren 52"/>
            <p:cNvGrpSpPr/>
            <p:nvPr/>
          </p:nvGrpSpPr>
          <p:grpSpPr>
            <a:xfrm>
              <a:off x="8630811" y="5885898"/>
              <a:ext cx="548954" cy="291896"/>
              <a:chOff x="5500389" y="4812496"/>
              <a:chExt cx="548954" cy="291896"/>
            </a:xfrm>
          </p:grpSpPr>
          <p:sp>
            <p:nvSpPr>
              <p:cNvPr id="110" name="Rechteck 109"/>
              <p:cNvSpPr/>
              <p:nvPr/>
            </p:nvSpPr>
            <p:spPr>
              <a:xfrm>
                <a:off x="5500389" y="4812496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Grafik 43" descr="Bildergebnis für bookmark icon"/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8964" y="4852233"/>
                <a:ext cx="215189" cy="215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9" name="Picture 66" descr="Bildergebnis für citavi"/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5904" y="4833106"/>
                <a:ext cx="236479" cy="258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10" name="Textfeld 309"/>
          <p:cNvSpPr txBox="1"/>
          <p:nvPr/>
        </p:nvSpPr>
        <p:spPr>
          <a:xfrm>
            <a:off x="9242550" y="2955600"/>
            <a:ext cx="1175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i="1" smtClean="0"/>
              <a:t>Bookmarking</a:t>
            </a:r>
            <a:endParaRPr lang="en-US" sz="1400" b="1" i="1"/>
          </a:p>
        </p:txBody>
      </p:sp>
      <p:grpSp>
        <p:nvGrpSpPr>
          <p:cNvPr id="326" name="Gruppieren 325"/>
          <p:cNvGrpSpPr/>
          <p:nvPr/>
        </p:nvGrpSpPr>
        <p:grpSpPr>
          <a:xfrm>
            <a:off x="2066556" y="4326122"/>
            <a:ext cx="548954" cy="291896"/>
            <a:chOff x="3701127" y="4129342"/>
            <a:chExt cx="548954" cy="291896"/>
          </a:xfrm>
        </p:grpSpPr>
        <p:sp>
          <p:nvSpPr>
            <p:cNvPr id="327" name="Rechteck 326"/>
            <p:cNvSpPr/>
            <p:nvPr/>
          </p:nvSpPr>
          <p:spPr>
            <a:xfrm>
              <a:off x="3701127" y="4129342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8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13064" y="4141673"/>
              <a:ext cx="251530" cy="270001"/>
            </a:xfrm>
            <a:prstGeom prst="rect">
              <a:avLst/>
            </a:prstGeom>
          </p:spPr>
        </p:pic>
        <p:pic>
          <p:nvPicPr>
            <p:cNvPr id="329" name="Picture 56" descr="Bildergebnis für SSRN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429" y="4194809"/>
              <a:ext cx="219360" cy="219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0" name="Gruppieren 329"/>
          <p:cNvGrpSpPr/>
          <p:nvPr/>
        </p:nvGrpSpPr>
        <p:grpSpPr>
          <a:xfrm>
            <a:off x="2455099" y="4881091"/>
            <a:ext cx="548954" cy="291896"/>
            <a:chOff x="5490864" y="3454717"/>
            <a:chExt cx="548954" cy="291896"/>
          </a:xfrm>
        </p:grpSpPr>
        <p:sp>
          <p:nvSpPr>
            <p:cNvPr id="331" name="Rechteck 330"/>
            <p:cNvSpPr/>
            <p:nvPr/>
          </p:nvSpPr>
          <p:spPr>
            <a:xfrm>
              <a:off x="5490864" y="3454717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2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00389" y="3469997"/>
              <a:ext cx="251530" cy="270001"/>
            </a:xfrm>
            <a:prstGeom prst="rect">
              <a:avLst/>
            </a:prstGeom>
          </p:spPr>
        </p:pic>
        <p:pic>
          <p:nvPicPr>
            <p:cNvPr id="333" name="Picture 32" descr="Bildergebnis für researchgate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4866" y="3483802"/>
              <a:ext cx="247993" cy="24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2" name="Gruppieren 341"/>
          <p:cNvGrpSpPr/>
          <p:nvPr/>
        </p:nvGrpSpPr>
        <p:grpSpPr>
          <a:xfrm>
            <a:off x="2346628" y="5086576"/>
            <a:ext cx="548954" cy="291896"/>
            <a:chOff x="7420606" y="2194348"/>
            <a:chExt cx="548954" cy="291896"/>
          </a:xfrm>
        </p:grpSpPr>
        <p:sp>
          <p:nvSpPr>
            <p:cNvPr id="343" name="Rechteck 342"/>
            <p:cNvSpPr/>
            <p:nvPr/>
          </p:nvSpPr>
          <p:spPr>
            <a:xfrm>
              <a:off x="7420606" y="2194348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4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28383" y="2202785"/>
              <a:ext cx="251530" cy="270001"/>
            </a:xfrm>
            <a:prstGeom prst="rect">
              <a:avLst/>
            </a:prstGeom>
          </p:spPr>
        </p:pic>
        <p:pic>
          <p:nvPicPr>
            <p:cNvPr id="345" name="Picture 9" descr="Logo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2230" y="2303331"/>
              <a:ext cx="283290" cy="7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6" name="Gruppieren 345"/>
          <p:cNvGrpSpPr/>
          <p:nvPr/>
        </p:nvGrpSpPr>
        <p:grpSpPr>
          <a:xfrm>
            <a:off x="2250390" y="5284565"/>
            <a:ext cx="548954" cy="291896"/>
            <a:chOff x="4297706" y="3786749"/>
            <a:chExt cx="548954" cy="291896"/>
          </a:xfrm>
        </p:grpSpPr>
        <p:sp>
          <p:nvSpPr>
            <p:cNvPr id="347" name="Rechteck 346"/>
            <p:cNvSpPr/>
            <p:nvPr/>
          </p:nvSpPr>
          <p:spPr>
            <a:xfrm>
              <a:off x="4297706" y="3786749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8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97706" y="3802029"/>
              <a:ext cx="251530" cy="270001"/>
            </a:xfrm>
            <a:prstGeom prst="rect">
              <a:avLst/>
            </a:prstGeom>
          </p:spPr>
        </p:pic>
        <p:pic>
          <p:nvPicPr>
            <p:cNvPr id="349" name="Picture 46" descr="Bildergebnis für JSTOR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4235" y="3805653"/>
              <a:ext cx="198544" cy="25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0" name="Gruppieren 349"/>
          <p:cNvGrpSpPr/>
          <p:nvPr/>
        </p:nvGrpSpPr>
        <p:grpSpPr>
          <a:xfrm>
            <a:off x="1980963" y="4481610"/>
            <a:ext cx="569248" cy="291896"/>
            <a:chOff x="6089191" y="3456101"/>
            <a:chExt cx="569248" cy="291896"/>
          </a:xfrm>
        </p:grpSpPr>
        <p:sp>
          <p:nvSpPr>
            <p:cNvPr id="351" name="Rechteck 350"/>
            <p:cNvSpPr/>
            <p:nvPr/>
          </p:nvSpPr>
          <p:spPr>
            <a:xfrm>
              <a:off x="6089191" y="3456101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2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16018" y="3472158"/>
              <a:ext cx="251530" cy="270001"/>
            </a:xfrm>
            <a:prstGeom prst="rect">
              <a:avLst/>
            </a:prstGeom>
          </p:spPr>
        </p:pic>
        <p:pic>
          <p:nvPicPr>
            <p:cNvPr id="353" name="Picture 34" descr="Bildergebnis für github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0419" y="3483802"/>
              <a:ext cx="308020" cy="256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4" name="Gruppieren 353"/>
          <p:cNvGrpSpPr/>
          <p:nvPr/>
        </p:nvGrpSpPr>
        <p:grpSpPr>
          <a:xfrm>
            <a:off x="1876740" y="4682120"/>
            <a:ext cx="548954" cy="291896"/>
            <a:chOff x="3701127" y="3786749"/>
            <a:chExt cx="548954" cy="291896"/>
          </a:xfrm>
        </p:grpSpPr>
        <p:sp>
          <p:nvSpPr>
            <p:cNvPr id="355" name="Rechteck 354"/>
            <p:cNvSpPr/>
            <p:nvPr/>
          </p:nvSpPr>
          <p:spPr>
            <a:xfrm>
              <a:off x="3701127" y="3786749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6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13064" y="3797696"/>
              <a:ext cx="251530" cy="270001"/>
            </a:xfrm>
            <a:prstGeom prst="rect">
              <a:avLst/>
            </a:prstGeom>
          </p:spPr>
        </p:pic>
        <p:pic>
          <p:nvPicPr>
            <p:cNvPr id="357" name="Picture 44" descr="Bildergebnis für econstor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0854" y="3907695"/>
              <a:ext cx="244340" cy="64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8" name="Gruppieren 357"/>
          <p:cNvGrpSpPr/>
          <p:nvPr/>
        </p:nvGrpSpPr>
        <p:grpSpPr>
          <a:xfrm>
            <a:off x="1777554" y="4882514"/>
            <a:ext cx="548954" cy="291896"/>
            <a:chOff x="6693547" y="3455587"/>
            <a:chExt cx="548954" cy="291896"/>
          </a:xfrm>
        </p:grpSpPr>
        <p:sp>
          <p:nvSpPr>
            <p:cNvPr id="359" name="Rechteck 358"/>
            <p:cNvSpPr/>
            <p:nvPr/>
          </p:nvSpPr>
          <p:spPr>
            <a:xfrm>
              <a:off x="6693547" y="3455587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0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05484" y="3466534"/>
              <a:ext cx="251530" cy="270001"/>
            </a:xfrm>
            <a:prstGeom prst="rect">
              <a:avLst/>
            </a:prstGeom>
          </p:spPr>
        </p:pic>
        <p:pic>
          <p:nvPicPr>
            <p:cNvPr id="361" name="Picture 7" descr="D:\Benutzer\Lemke Steffen\Pictures\ebsco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8022" y="3488155"/>
              <a:ext cx="241670" cy="241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2" name="Gruppieren 361"/>
          <p:cNvGrpSpPr/>
          <p:nvPr/>
        </p:nvGrpSpPr>
        <p:grpSpPr>
          <a:xfrm>
            <a:off x="1678737" y="5078389"/>
            <a:ext cx="548954" cy="291896"/>
            <a:chOff x="7430363" y="4885452"/>
            <a:chExt cx="548954" cy="291896"/>
          </a:xfrm>
        </p:grpSpPr>
        <p:sp>
          <p:nvSpPr>
            <p:cNvPr id="363" name="Rechteck 362"/>
            <p:cNvSpPr/>
            <p:nvPr/>
          </p:nvSpPr>
          <p:spPr>
            <a:xfrm>
              <a:off x="7430363" y="4885452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4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39888" y="4893112"/>
              <a:ext cx="251530" cy="270001"/>
            </a:xfrm>
            <a:prstGeom prst="rect">
              <a:avLst/>
            </a:prstGeom>
          </p:spPr>
        </p:pic>
        <p:pic>
          <p:nvPicPr>
            <p:cNvPr id="365" name="Picture 38" descr="Bildergebnis für academia.edu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587" y="4905094"/>
              <a:ext cx="268311" cy="268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6" name="Gruppieren 365"/>
          <p:cNvGrpSpPr/>
          <p:nvPr/>
        </p:nvGrpSpPr>
        <p:grpSpPr>
          <a:xfrm>
            <a:off x="1585459" y="5285524"/>
            <a:ext cx="548954" cy="291896"/>
            <a:chOff x="7894209" y="5797648"/>
            <a:chExt cx="548954" cy="291896"/>
          </a:xfrm>
        </p:grpSpPr>
        <p:sp>
          <p:nvSpPr>
            <p:cNvPr id="367" name="Rechteck 366"/>
            <p:cNvSpPr/>
            <p:nvPr/>
          </p:nvSpPr>
          <p:spPr>
            <a:xfrm>
              <a:off x="7894209" y="5797648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8" name="chart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01986" y="5805238"/>
              <a:ext cx="251530" cy="270001"/>
            </a:xfrm>
            <a:prstGeom prst="rect">
              <a:avLst/>
            </a:prstGeom>
          </p:spPr>
        </p:pic>
        <p:pic>
          <p:nvPicPr>
            <p:cNvPr id="369" name="Picture 40" descr="Bildergebnis für arxiv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3514" y="5804891"/>
              <a:ext cx="263533" cy="263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0" name="Gruppieren 369"/>
          <p:cNvGrpSpPr/>
          <p:nvPr/>
        </p:nvGrpSpPr>
        <p:grpSpPr>
          <a:xfrm>
            <a:off x="3288804" y="4882548"/>
            <a:ext cx="747058" cy="689172"/>
            <a:chOff x="8630811" y="5488622"/>
            <a:chExt cx="747058" cy="689172"/>
          </a:xfrm>
        </p:grpSpPr>
        <p:grpSp>
          <p:nvGrpSpPr>
            <p:cNvPr id="371" name="Gruppieren 370"/>
            <p:cNvGrpSpPr/>
            <p:nvPr/>
          </p:nvGrpSpPr>
          <p:grpSpPr>
            <a:xfrm>
              <a:off x="8828915" y="5488622"/>
              <a:ext cx="548954" cy="291896"/>
              <a:chOff x="6695295" y="4813880"/>
              <a:chExt cx="548954" cy="291896"/>
            </a:xfrm>
          </p:grpSpPr>
          <p:sp>
            <p:nvSpPr>
              <p:cNvPr id="380" name="Rechteck 379"/>
              <p:cNvSpPr/>
              <p:nvPr/>
            </p:nvSpPr>
            <p:spPr>
              <a:xfrm>
                <a:off x="6695295" y="4813880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1" name="Grafik 380" descr="Bildergebnis für bookmark icon"/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3654" y="4852233"/>
                <a:ext cx="215189" cy="215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2" name="Picture 68" descr="Bildergebnis für mendeley"/>
              <p:cNvPicPr>
                <a:picLocks noChangeAspect="1" noChangeArrowheads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62946" y="4821588"/>
                <a:ext cx="270030" cy="2700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72" name="Gruppieren 371"/>
            <p:cNvGrpSpPr/>
            <p:nvPr/>
          </p:nvGrpSpPr>
          <p:grpSpPr>
            <a:xfrm>
              <a:off x="8730444" y="5683949"/>
              <a:ext cx="548954" cy="291896"/>
              <a:chOff x="6098716" y="4813880"/>
              <a:chExt cx="548954" cy="291896"/>
            </a:xfrm>
          </p:grpSpPr>
          <p:sp>
            <p:nvSpPr>
              <p:cNvPr id="377" name="Rechteck 376"/>
              <p:cNvSpPr/>
              <p:nvPr/>
            </p:nvSpPr>
            <p:spPr>
              <a:xfrm>
                <a:off x="6098716" y="4813880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8" name="Grafik 377" descr="Bildergebnis für bookmark icon"/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4953" y="4852233"/>
                <a:ext cx="215189" cy="215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9" name="Picture 46" descr="Bildergebnis für JSTOR"/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1578" y="4834163"/>
                <a:ext cx="198544" cy="2522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73" name="Gruppieren 372"/>
            <p:cNvGrpSpPr/>
            <p:nvPr/>
          </p:nvGrpSpPr>
          <p:grpSpPr>
            <a:xfrm>
              <a:off x="8630811" y="5885898"/>
              <a:ext cx="548954" cy="291896"/>
              <a:chOff x="5500389" y="4812496"/>
              <a:chExt cx="548954" cy="291896"/>
            </a:xfrm>
          </p:grpSpPr>
          <p:sp>
            <p:nvSpPr>
              <p:cNvPr id="374" name="Rechteck 373"/>
              <p:cNvSpPr/>
              <p:nvPr/>
            </p:nvSpPr>
            <p:spPr>
              <a:xfrm>
                <a:off x="5500389" y="4812496"/>
                <a:ext cx="548954" cy="2918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5" name="Grafik 374" descr="Bildergebnis für bookmark icon"/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8964" y="4852233"/>
                <a:ext cx="215189" cy="215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6" name="Picture 66" descr="Bildergebnis für citavi"/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5904" y="4833106"/>
                <a:ext cx="236479" cy="258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4" name="Gruppieren 383"/>
          <p:cNvGrpSpPr/>
          <p:nvPr/>
        </p:nvGrpSpPr>
        <p:grpSpPr>
          <a:xfrm>
            <a:off x="4192794" y="5276406"/>
            <a:ext cx="548954" cy="291896"/>
            <a:chOff x="4896033" y="4473345"/>
            <a:chExt cx="548954" cy="291896"/>
          </a:xfrm>
        </p:grpSpPr>
        <p:sp>
          <p:nvSpPr>
            <p:cNvPr id="385" name="Rechteck 384"/>
            <p:cNvSpPr/>
            <p:nvPr/>
          </p:nvSpPr>
          <p:spPr>
            <a:xfrm>
              <a:off x="4896033" y="4473345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Stern mit 5 Zacken 385"/>
            <p:cNvSpPr/>
            <p:nvPr/>
          </p:nvSpPr>
          <p:spPr>
            <a:xfrm>
              <a:off x="4939575" y="4526265"/>
              <a:ext cx="180000" cy="180000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7" name="Picture 7" descr="D:\Benutzer\Lemke Steffen\Pictures\ebsco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7812" y="4497792"/>
              <a:ext cx="241670" cy="241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9" name="Gruppieren 398"/>
          <p:cNvGrpSpPr/>
          <p:nvPr/>
        </p:nvGrpSpPr>
        <p:grpSpPr>
          <a:xfrm>
            <a:off x="7903489" y="5279759"/>
            <a:ext cx="548954" cy="291896"/>
            <a:chOff x="4903810" y="3130867"/>
            <a:chExt cx="548954" cy="291896"/>
          </a:xfrm>
        </p:grpSpPr>
        <p:sp>
          <p:nvSpPr>
            <p:cNvPr id="400" name="Rechteck 399"/>
            <p:cNvSpPr/>
            <p:nvPr/>
          </p:nvSpPr>
          <p:spPr>
            <a:xfrm>
              <a:off x="4903810" y="3130867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2" descr="Bildergebnis für facebook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482" y="3159592"/>
              <a:ext cx="234000" cy="23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2" name="Picture 6" descr="D:\Benutzer\Lemke Steffen\Pictures\6784-2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6012" y="3174621"/>
              <a:ext cx="222750" cy="227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3" name="Gruppieren 402"/>
          <p:cNvGrpSpPr/>
          <p:nvPr/>
        </p:nvGrpSpPr>
        <p:grpSpPr>
          <a:xfrm>
            <a:off x="9131168" y="5051950"/>
            <a:ext cx="564947" cy="324036"/>
            <a:chOff x="4894575" y="4115573"/>
            <a:chExt cx="564947" cy="324036"/>
          </a:xfrm>
        </p:grpSpPr>
        <p:sp>
          <p:nvSpPr>
            <p:cNvPr id="404" name="Rechteck 403"/>
            <p:cNvSpPr/>
            <p:nvPr/>
          </p:nvSpPr>
          <p:spPr>
            <a:xfrm>
              <a:off x="4903810" y="4129342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5" name="Grafik 404" descr="Bildergebnis für thumbs up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4575" y="4146034"/>
              <a:ext cx="270000" cy="2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6" name="Picture 4" descr="Bildergebnis für Twitt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5486" y="4115573"/>
              <a:ext cx="324036" cy="32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7" name="Gruppieren 406"/>
          <p:cNvGrpSpPr/>
          <p:nvPr/>
        </p:nvGrpSpPr>
        <p:grpSpPr>
          <a:xfrm>
            <a:off x="9035489" y="5277371"/>
            <a:ext cx="559647" cy="291896"/>
            <a:chOff x="6078498" y="4130726"/>
            <a:chExt cx="559647" cy="291896"/>
          </a:xfrm>
        </p:grpSpPr>
        <p:sp>
          <p:nvSpPr>
            <p:cNvPr id="408" name="Rechteck 407"/>
            <p:cNvSpPr/>
            <p:nvPr/>
          </p:nvSpPr>
          <p:spPr>
            <a:xfrm>
              <a:off x="6089191" y="4130726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9" name="Grafik 408" descr="Bildergebnis für thumbs up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8498" y="4149776"/>
              <a:ext cx="270000" cy="2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" name="Picture 2" descr="Bildergebnis für facebook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414" y="4159712"/>
              <a:ext cx="234000" cy="23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1" name="Gruppieren 410"/>
          <p:cNvGrpSpPr/>
          <p:nvPr/>
        </p:nvGrpSpPr>
        <p:grpSpPr>
          <a:xfrm>
            <a:off x="10272661" y="5034153"/>
            <a:ext cx="560227" cy="324036"/>
            <a:chOff x="7290126" y="4457314"/>
            <a:chExt cx="560227" cy="324036"/>
          </a:xfrm>
        </p:grpSpPr>
        <p:sp>
          <p:nvSpPr>
            <p:cNvPr id="412" name="Rechteck 411"/>
            <p:cNvSpPr/>
            <p:nvPr/>
          </p:nvSpPr>
          <p:spPr>
            <a:xfrm>
              <a:off x="7290126" y="4469590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3" name="Grafik 412" descr="Bildergebnis für shar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620" y="4501041"/>
              <a:ext cx="237153" cy="237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" name="Picture 4" descr="Bildergebnis für Twitt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6317" y="4457314"/>
              <a:ext cx="324036" cy="32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9" name="Gruppieren 418"/>
          <p:cNvGrpSpPr/>
          <p:nvPr/>
        </p:nvGrpSpPr>
        <p:grpSpPr>
          <a:xfrm>
            <a:off x="6870377" y="5052279"/>
            <a:ext cx="558479" cy="324036"/>
            <a:chOff x="7291874" y="4800214"/>
            <a:chExt cx="558479" cy="324036"/>
          </a:xfrm>
        </p:grpSpPr>
        <p:sp>
          <p:nvSpPr>
            <p:cNvPr id="420" name="Rechteck 419"/>
            <p:cNvSpPr/>
            <p:nvPr/>
          </p:nvSpPr>
          <p:spPr>
            <a:xfrm>
              <a:off x="7291874" y="4813880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1" name="chart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2078" y="4851858"/>
              <a:ext cx="213170" cy="213172"/>
            </a:xfrm>
            <a:prstGeom prst="rect">
              <a:avLst/>
            </a:prstGeom>
          </p:spPr>
        </p:pic>
        <p:pic>
          <p:nvPicPr>
            <p:cNvPr id="422" name="Picture 4" descr="Bildergebnis für Twitt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6317" y="4800214"/>
              <a:ext cx="324036" cy="32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7" name="Gruppieren 426"/>
          <p:cNvGrpSpPr/>
          <p:nvPr/>
        </p:nvGrpSpPr>
        <p:grpSpPr>
          <a:xfrm>
            <a:off x="10174812" y="5273304"/>
            <a:ext cx="548954" cy="291896"/>
            <a:chOff x="3701127" y="5153746"/>
            <a:chExt cx="548954" cy="291896"/>
          </a:xfrm>
        </p:grpSpPr>
        <p:sp>
          <p:nvSpPr>
            <p:cNvPr id="428" name="Rechteck 427"/>
            <p:cNvSpPr/>
            <p:nvPr/>
          </p:nvSpPr>
          <p:spPr>
            <a:xfrm>
              <a:off x="3701127" y="5153746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9" name="Grafik 428" descr="Bildergebnis für shar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7365" y="5181111"/>
              <a:ext cx="237153" cy="237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0" name="Picture 2" descr="Bildergebnis für facebook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5869" y="5187497"/>
              <a:ext cx="234000" cy="23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9" name="Gruppieren 438"/>
          <p:cNvGrpSpPr/>
          <p:nvPr/>
        </p:nvGrpSpPr>
        <p:grpSpPr>
          <a:xfrm>
            <a:off x="6771972" y="5277610"/>
            <a:ext cx="548954" cy="291896"/>
            <a:chOff x="5490864" y="4469596"/>
            <a:chExt cx="548954" cy="291896"/>
          </a:xfrm>
        </p:grpSpPr>
        <p:sp>
          <p:nvSpPr>
            <p:cNvPr id="440" name="Rechteck 439"/>
            <p:cNvSpPr/>
            <p:nvPr/>
          </p:nvSpPr>
          <p:spPr>
            <a:xfrm>
              <a:off x="5490864" y="4469596"/>
              <a:ext cx="548954" cy="291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1" name="chart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10755" y="4512707"/>
              <a:ext cx="213170" cy="213172"/>
            </a:xfrm>
            <a:prstGeom prst="rect">
              <a:avLst/>
            </a:prstGeom>
          </p:spPr>
        </p:pic>
        <p:pic>
          <p:nvPicPr>
            <p:cNvPr id="442" name="Picture 2" descr="Bildergebnis für facebook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204" y="4503382"/>
              <a:ext cx="234000" cy="23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9034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62DB9B-8230-487A-8DCB-85436F98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smtClean="0"/>
              <a:t>Survey Structure for RQ2</a:t>
            </a:r>
            <a:endParaRPr lang="de-DE" sz="4000"/>
          </a:p>
        </p:txBody>
      </p:sp>
      <p:sp>
        <p:nvSpPr>
          <p:cNvPr id="12" name="Ellipse 11"/>
          <p:cNvSpPr/>
          <p:nvPr/>
        </p:nvSpPr>
        <p:spPr>
          <a:xfrm>
            <a:off x="11711210" y="5603329"/>
            <a:ext cx="350874" cy="3402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>
                <a:solidFill>
                  <a:schemeClr val="tx1"/>
                </a:solidFill>
              </a:rPr>
              <a:t>7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xmlns="" id="{6314BB3D-A961-4016-962A-D63559DD1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225"/>
            <a:ext cx="10515600" cy="4729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i="1" smtClean="0"/>
              <a:t>“RQ2</a:t>
            </a:r>
            <a:r>
              <a:rPr lang="en-US" sz="1800" i="1" dirty="0" smtClean="0"/>
              <a:t>: Which online actions are reliably used to express positive sentiments towards their </a:t>
            </a:r>
            <a:r>
              <a:rPr lang="en-US" sz="1800" i="1" smtClean="0"/>
              <a:t>targets?”</a:t>
            </a:r>
            <a:endParaRPr lang="en-US" sz="1800" i="1" dirty="0" smtClean="0"/>
          </a:p>
          <a:p>
            <a:endParaRPr lang="de-DE" sz="1800" b="1" smtClean="0"/>
          </a:p>
          <a:p>
            <a:endParaRPr lang="en-US" sz="1800" b="1" dirty="0" smtClean="0"/>
          </a:p>
          <a:p>
            <a:pPr marL="0" indent="0">
              <a:buNone/>
            </a:pPr>
            <a:r>
              <a:rPr lang="de-DE" sz="1800" smtClean="0"/>
              <a:t>After the previously presented questions we additionally asked: </a:t>
            </a:r>
            <a:endParaRPr lang="en-US" sz="1800" dirty="0" smtClean="0"/>
          </a:p>
          <a:p>
            <a:pPr marL="0" indent="0">
              <a:buNone/>
            </a:pPr>
            <a:endParaRPr lang="en-US" sz="1800" b="1" dirty="0" smtClean="0"/>
          </a:p>
          <a:p>
            <a:r>
              <a:rPr lang="en-US" sz="1800" b="1"/>
              <a:t>When you are performing the following actions, in how many cases does that indicate a positive stance on the respective target? </a:t>
            </a:r>
            <a:endParaRPr lang="en-US" sz="1800" b="1" smtClean="0"/>
          </a:p>
          <a:p>
            <a:pPr marL="0" indent="0">
              <a:buNone/>
            </a:pPr>
            <a:r>
              <a:rPr lang="en-US" sz="1800" smtClean="0"/>
              <a:t>Answer </a:t>
            </a:r>
            <a:r>
              <a:rPr lang="en-US" sz="1800" dirty="0" smtClean="0"/>
              <a:t>options</a:t>
            </a:r>
            <a:r>
              <a:rPr lang="en-US" sz="1800" smtClean="0"/>
              <a:t>: ‘</a:t>
            </a:r>
            <a:r>
              <a:rPr lang="en-US" sz="1800" i="1" smtClean="0"/>
              <a:t>In all cases</a:t>
            </a:r>
            <a:r>
              <a:rPr lang="en-US" sz="1800" smtClean="0"/>
              <a:t>’, ‘</a:t>
            </a:r>
            <a:r>
              <a:rPr lang="en-US" sz="1800" i="1" smtClean="0"/>
              <a:t>In most cases</a:t>
            </a:r>
            <a:r>
              <a:rPr lang="en-US" sz="1800" smtClean="0"/>
              <a:t>’, ‘</a:t>
            </a:r>
            <a:r>
              <a:rPr lang="en-US" sz="1800" i="1" smtClean="0"/>
              <a:t>In few cases</a:t>
            </a:r>
            <a:r>
              <a:rPr lang="en-US" sz="1800" smtClean="0"/>
              <a:t>’, ‘</a:t>
            </a:r>
            <a:r>
              <a:rPr lang="en-US" sz="1800" i="1" smtClean="0"/>
              <a:t>Never</a:t>
            </a:r>
            <a:r>
              <a:rPr lang="en-US" sz="1800" smtClean="0"/>
              <a:t>’; again for up to </a:t>
            </a:r>
            <a:r>
              <a:rPr lang="en-US" sz="1800" dirty="0" smtClean="0"/>
              <a:t>107 existing actions.</a:t>
            </a:r>
          </a:p>
        </p:txBody>
      </p:sp>
    </p:spTree>
    <p:extLst>
      <p:ext uri="{BB962C8B-B14F-4D97-AF65-F5344CB8AC3E}">
        <p14:creationId xmlns:p14="http://schemas.microsoft.com/office/powerpoint/2010/main" val="168736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899</Words>
  <Application>Microsoft Office PowerPoint</Application>
  <PresentationFormat>Benutzerdefiniert</PresentationFormat>
  <Paragraphs>193</Paragraphs>
  <Slides>15</Slides>
  <Notes>12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Office Theme</vt:lpstr>
      <vt:lpstr>Are There Different Types of Online Research Impact?</vt:lpstr>
      <vt:lpstr>Metrics for Research Evaluation</vt:lpstr>
      <vt:lpstr>Challenge for Web-based Metrics: Heterogeneity</vt:lpstr>
      <vt:lpstr>Research Questions</vt:lpstr>
      <vt:lpstr>Approach: Online Survey</vt:lpstr>
      <vt:lpstr>Survey Structure for RQ1</vt:lpstr>
      <vt:lpstr>RQ1: Which online actions are performed frequently by researchers from which career stages?</vt:lpstr>
      <vt:lpstr>RQ1: Which online actions are performed frequently by researchers from which career stages?</vt:lpstr>
      <vt:lpstr>Survey Structure for RQ2</vt:lpstr>
      <vt:lpstr>RQ2: Which online actions are reliably used to express positive sentiments towards their targets?</vt:lpstr>
      <vt:lpstr>Conclusions</vt:lpstr>
      <vt:lpstr>PowerPoint-Präsentation</vt:lpstr>
      <vt:lpstr>PowerPoint-Präsentation</vt:lpstr>
      <vt:lpstr>RQ1: Results from Welch tests as tables</vt:lpstr>
      <vt:lpstr>Study Limitations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Lydia Middleton</dc:creator>
  <cp:lastModifiedBy>Steffen Lemke</cp:lastModifiedBy>
  <cp:revision>103</cp:revision>
  <dcterms:created xsi:type="dcterms:W3CDTF">2018-10-01T15:16:06Z</dcterms:created>
  <dcterms:modified xsi:type="dcterms:W3CDTF">2018-11-08T14:55:15Z</dcterms:modified>
</cp:coreProperties>
</file>